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21"/>
  </p:notesMasterIdLst>
  <p:sldIdLst>
    <p:sldId id="260" r:id="rId2"/>
    <p:sldId id="269" r:id="rId3"/>
    <p:sldId id="270" r:id="rId4"/>
    <p:sldId id="271" r:id="rId5"/>
    <p:sldId id="276" r:id="rId6"/>
    <p:sldId id="275" r:id="rId7"/>
    <p:sldId id="277" r:id="rId8"/>
    <p:sldId id="274" r:id="rId9"/>
    <p:sldId id="279" r:id="rId10"/>
    <p:sldId id="278" r:id="rId11"/>
    <p:sldId id="272" r:id="rId12"/>
    <p:sldId id="273" r:id="rId13"/>
    <p:sldId id="280" r:id="rId14"/>
    <p:sldId id="281" r:id="rId15"/>
    <p:sldId id="282" r:id="rId16"/>
    <p:sldId id="283" r:id="rId17"/>
    <p:sldId id="284" r:id="rId18"/>
    <p:sldId id="285" r:id="rId19"/>
    <p:sldId id="268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1515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623" autoAdjust="0"/>
    <p:restoredTop sz="94660"/>
  </p:normalViewPr>
  <p:slideViewPr>
    <p:cSldViewPr showGuides="1">
      <p:cViewPr varScale="1">
        <p:scale>
          <a:sx n="73" d="100"/>
          <a:sy n="73" d="100"/>
        </p:scale>
        <p:origin x="66" y="9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45000" cy="45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7C1AC9-85D6-409A-AD31-7AB9E9EAC70A}" type="doc">
      <dgm:prSet loTypeId="urn:microsoft.com/office/officeart/2005/8/layout/targe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E42EDBF-6287-46CE-B275-3000E1F8466E}">
      <dgm:prSet phldrT="[Текст]"/>
      <dgm:spPr>
        <a:ln>
          <a:solidFill>
            <a:schemeClr val="accent1"/>
          </a:solidFill>
        </a:ln>
      </dgm:spPr>
      <dgm:t>
        <a:bodyPr/>
        <a:lstStyle/>
        <a:p>
          <a:r>
            <a:rPr lang="ru-RU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</a:rPr>
            <a:t>Актуальность данной работы обеспечена тем, что минимизация и устранение аварийных ситуаций на производственных предприятиях необходимо для безостановочной работы предприятий</a:t>
          </a:r>
        </a:p>
      </dgm:t>
    </dgm:pt>
    <dgm:pt modelId="{C9DB5122-6211-4773-B87A-E6BFD82FEA93}" type="parTrans" cxnId="{51758BF8-DE40-4544-B073-52B167CE7D7B}">
      <dgm:prSet/>
      <dgm:spPr/>
      <dgm:t>
        <a:bodyPr/>
        <a:lstStyle/>
        <a:p>
          <a:endParaRPr lang="ru-RU"/>
        </a:p>
      </dgm:t>
    </dgm:pt>
    <dgm:pt modelId="{F2B51175-7E60-4FEF-A850-CF956814E86B}" type="sibTrans" cxnId="{51758BF8-DE40-4544-B073-52B167CE7D7B}">
      <dgm:prSet/>
      <dgm:spPr/>
      <dgm:t>
        <a:bodyPr/>
        <a:lstStyle/>
        <a:p>
          <a:endParaRPr lang="ru-RU"/>
        </a:p>
      </dgm:t>
    </dgm:pt>
    <dgm:pt modelId="{9251B46C-EB94-48A1-AB52-FCA93DDBEFF1}" type="pres">
      <dgm:prSet presAssocID="{D27C1AC9-85D6-409A-AD31-7AB9E9EAC70A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EEACBF07-B9B0-40B6-A9DC-3E3EA046EA34}" type="pres">
      <dgm:prSet presAssocID="{1E42EDBF-6287-46CE-B275-3000E1F8466E}" presName="circle1" presStyleLbl="node1" presStyleIdx="0" presStyleCnt="1" custScaleX="49031" custScaleY="100882" custLinFactNeighborX="-14711" custLinFactNeighborY="-993"/>
      <dgm:spPr>
        <a:ln>
          <a:solidFill>
            <a:schemeClr val="bg1"/>
          </a:solidFill>
        </a:ln>
      </dgm:spPr>
    </dgm:pt>
    <dgm:pt modelId="{9A3BB6FB-49E8-49D7-A639-BDCAD00CDE32}" type="pres">
      <dgm:prSet presAssocID="{1E42EDBF-6287-46CE-B275-3000E1F8466E}" presName="space" presStyleCnt="0"/>
      <dgm:spPr/>
    </dgm:pt>
    <dgm:pt modelId="{5FF8E00B-2C1E-475F-82E7-1763F56CBA38}" type="pres">
      <dgm:prSet presAssocID="{1E42EDBF-6287-46CE-B275-3000E1F8466E}" presName="rect1" presStyleLbl="alignAcc1" presStyleIdx="0" presStyleCnt="1" custScaleX="130001" custScaleY="100882" custLinFactNeighborX="3079" custLinFactNeighborY="-701"/>
      <dgm:spPr/>
    </dgm:pt>
    <dgm:pt modelId="{E2017A68-7024-4829-886B-A6781EA1D9E3}" type="pres">
      <dgm:prSet presAssocID="{1E42EDBF-6287-46CE-B275-3000E1F8466E}" presName="rect1ParTxNoCh" presStyleLbl="alignAcc1" presStyleIdx="0" presStyleCnt="1">
        <dgm:presLayoutVars>
          <dgm:chMax val="1"/>
          <dgm:bulletEnabled val="1"/>
        </dgm:presLayoutVars>
      </dgm:prSet>
      <dgm:spPr/>
    </dgm:pt>
  </dgm:ptLst>
  <dgm:cxnLst>
    <dgm:cxn modelId="{9550EE8B-E376-48F7-A589-089FB222B9B6}" type="presOf" srcId="{D27C1AC9-85D6-409A-AD31-7AB9E9EAC70A}" destId="{9251B46C-EB94-48A1-AB52-FCA93DDBEFF1}" srcOrd="0" destOrd="0" presId="urn:microsoft.com/office/officeart/2005/8/layout/target3"/>
    <dgm:cxn modelId="{F012ACAD-C4BB-497F-9845-FE2EB86F05F1}" type="presOf" srcId="{1E42EDBF-6287-46CE-B275-3000E1F8466E}" destId="{5FF8E00B-2C1E-475F-82E7-1763F56CBA38}" srcOrd="0" destOrd="0" presId="urn:microsoft.com/office/officeart/2005/8/layout/target3"/>
    <dgm:cxn modelId="{12AA82BD-E470-4A6D-99B0-E2F713409E5E}" type="presOf" srcId="{1E42EDBF-6287-46CE-B275-3000E1F8466E}" destId="{E2017A68-7024-4829-886B-A6781EA1D9E3}" srcOrd="1" destOrd="0" presId="urn:microsoft.com/office/officeart/2005/8/layout/target3"/>
    <dgm:cxn modelId="{51758BF8-DE40-4544-B073-52B167CE7D7B}" srcId="{D27C1AC9-85D6-409A-AD31-7AB9E9EAC70A}" destId="{1E42EDBF-6287-46CE-B275-3000E1F8466E}" srcOrd="0" destOrd="0" parTransId="{C9DB5122-6211-4773-B87A-E6BFD82FEA93}" sibTransId="{F2B51175-7E60-4FEF-A850-CF956814E86B}"/>
    <dgm:cxn modelId="{43529EF1-0B89-4851-9E8D-B41AABF3CFD3}" type="presParOf" srcId="{9251B46C-EB94-48A1-AB52-FCA93DDBEFF1}" destId="{EEACBF07-B9B0-40B6-A9DC-3E3EA046EA34}" srcOrd="0" destOrd="0" presId="urn:microsoft.com/office/officeart/2005/8/layout/target3"/>
    <dgm:cxn modelId="{0631AB3E-4732-4A66-AB9C-2201F1ACBB33}" type="presParOf" srcId="{9251B46C-EB94-48A1-AB52-FCA93DDBEFF1}" destId="{9A3BB6FB-49E8-49D7-A639-BDCAD00CDE32}" srcOrd="1" destOrd="0" presId="urn:microsoft.com/office/officeart/2005/8/layout/target3"/>
    <dgm:cxn modelId="{1C7D6009-DE55-450B-A62E-DAD456996EBF}" type="presParOf" srcId="{9251B46C-EB94-48A1-AB52-FCA93DDBEFF1}" destId="{5FF8E00B-2C1E-475F-82E7-1763F56CBA38}" srcOrd="2" destOrd="0" presId="urn:microsoft.com/office/officeart/2005/8/layout/target3"/>
    <dgm:cxn modelId="{10A26253-9EDF-41C0-8811-4DBB364E17B2}" type="presParOf" srcId="{9251B46C-EB94-48A1-AB52-FCA93DDBEFF1}" destId="{E2017A68-7024-4829-886B-A6781EA1D9E3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7D32740-F173-4215-8918-0ACB3212FA49}" type="doc">
      <dgm:prSet loTypeId="urn:microsoft.com/office/officeart/2005/8/layout/hList3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B9B2706E-8979-4111-B769-4E682F48CE92}">
      <dgm:prSet phldrT="[Текст]" custT="1"/>
      <dgm:spPr>
        <a:solidFill>
          <a:schemeClr val="accent1"/>
        </a:solidFill>
      </dgm:spPr>
      <dgm:t>
        <a:bodyPr/>
        <a:lstStyle/>
        <a:p>
          <a:r>
            <a:rPr lang="ru-RU" sz="2000" u="sng" dirty="0">
              <a:latin typeface="Impact" panose="020B0806030902050204" pitchFamily="34" charset="0"/>
            </a:rPr>
            <a:t>Первостепенной целью определилось: </a:t>
          </a:r>
          <a:r>
            <a:rPr lang="ru-RU" sz="2000" dirty="0">
              <a:latin typeface="Impact" panose="020B0806030902050204" pitchFamily="34" charset="0"/>
            </a:rPr>
            <a:t>разработка рекомендаций по дальнейшей безаварийной эксплуатации здания</a:t>
          </a:r>
          <a:endParaRPr lang="ru-RU" sz="2000" u="none" dirty="0">
            <a:latin typeface="Impact" panose="020B0806030902050204" pitchFamily="34" charset="0"/>
          </a:endParaRPr>
        </a:p>
      </dgm:t>
    </dgm:pt>
    <dgm:pt modelId="{0A9DFFDD-C3BD-450A-BE4D-A52F44130499}" type="parTrans" cxnId="{CE573220-6FD1-4941-A094-1DC736D1086E}">
      <dgm:prSet/>
      <dgm:spPr/>
      <dgm:t>
        <a:bodyPr/>
        <a:lstStyle/>
        <a:p>
          <a:endParaRPr lang="ru-RU" sz="1800">
            <a:latin typeface="Impact" panose="020B0806030902050204" pitchFamily="34" charset="0"/>
          </a:endParaRPr>
        </a:p>
      </dgm:t>
    </dgm:pt>
    <dgm:pt modelId="{76B19756-1544-4DB0-BC48-14F01D7E1F84}" type="sibTrans" cxnId="{CE573220-6FD1-4941-A094-1DC736D1086E}">
      <dgm:prSet/>
      <dgm:spPr/>
      <dgm:t>
        <a:bodyPr/>
        <a:lstStyle/>
        <a:p>
          <a:endParaRPr lang="ru-RU" sz="1800">
            <a:latin typeface="Impact" panose="020B0806030902050204" pitchFamily="34" charset="0"/>
          </a:endParaRPr>
        </a:p>
      </dgm:t>
    </dgm:pt>
    <dgm:pt modelId="{5E847C25-EF6F-4E40-B075-3D4C9D81F6E9}">
      <dgm:prSet phldrT="[Текст]" custT="1"/>
      <dgm:spPr/>
      <dgm:t>
        <a:bodyPr/>
        <a:lstStyle/>
        <a:p>
          <a:pPr algn="ctr"/>
          <a:r>
            <a:rPr lang="ru-RU" sz="1800" u="sng">
              <a:latin typeface="Impact" panose="020B0806030902050204" pitchFamily="34" charset="0"/>
            </a:rPr>
            <a:t>Первая задача: </a:t>
          </a:r>
        </a:p>
        <a:p>
          <a:pPr algn="ctr"/>
          <a:r>
            <a:rPr lang="ru-RU" sz="1800">
              <a:latin typeface="Impact" panose="020B0806030902050204" pitchFamily="34" charset="0"/>
            </a:rPr>
            <a:t>проанализировать основные литературные источники, связанные с данной проблемой.</a:t>
          </a:r>
          <a:endParaRPr lang="ru-RU" sz="1800" dirty="0">
            <a:latin typeface="Impact" panose="020B0806030902050204" pitchFamily="34" charset="0"/>
          </a:endParaRPr>
        </a:p>
      </dgm:t>
    </dgm:pt>
    <dgm:pt modelId="{D83FCAC7-2E88-4F98-856D-2118A131CCAA}" type="parTrans" cxnId="{3F9FDC7D-DA8E-4996-A399-87FA5E9C6A3A}">
      <dgm:prSet/>
      <dgm:spPr/>
      <dgm:t>
        <a:bodyPr/>
        <a:lstStyle/>
        <a:p>
          <a:endParaRPr lang="ru-RU" sz="1800">
            <a:latin typeface="Impact" panose="020B0806030902050204" pitchFamily="34" charset="0"/>
          </a:endParaRPr>
        </a:p>
      </dgm:t>
    </dgm:pt>
    <dgm:pt modelId="{1DA3AD86-741F-48FA-807E-626A07EDFDE4}" type="sibTrans" cxnId="{3F9FDC7D-DA8E-4996-A399-87FA5E9C6A3A}">
      <dgm:prSet/>
      <dgm:spPr/>
      <dgm:t>
        <a:bodyPr/>
        <a:lstStyle/>
        <a:p>
          <a:endParaRPr lang="ru-RU" sz="1800">
            <a:latin typeface="Impact" panose="020B0806030902050204" pitchFamily="34" charset="0"/>
          </a:endParaRPr>
        </a:p>
      </dgm:t>
    </dgm:pt>
    <dgm:pt modelId="{2D841BD9-5C69-4BE8-AEAE-1F512D171503}">
      <dgm:prSet phldrT="[Текст]" custT="1"/>
      <dgm:spPr/>
      <dgm:t>
        <a:bodyPr/>
        <a:lstStyle/>
        <a:p>
          <a:r>
            <a:rPr lang="ru-RU" sz="1800" u="sng" dirty="0">
              <a:latin typeface="Impact" panose="020B0806030902050204" pitchFamily="34" charset="0"/>
            </a:rPr>
            <a:t>Вторая задача: </a:t>
          </a:r>
        </a:p>
        <a:p>
          <a:r>
            <a:rPr lang="ru-RU" sz="1800" dirty="0">
              <a:latin typeface="Impact" panose="020B0806030902050204" pitchFamily="34" charset="0"/>
            </a:rPr>
            <a:t>Подбор методов восстановления и усиления.</a:t>
          </a:r>
        </a:p>
      </dgm:t>
    </dgm:pt>
    <dgm:pt modelId="{3F83B337-8AEE-4ED6-8B11-3A0AAA533536}" type="parTrans" cxnId="{26EAB71E-7013-42D3-9CDE-1321E0D1EF47}">
      <dgm:prSet/>
      <dgm:spPr/>
      <dgm:t>
        <a:bodyPr/>
        <a:lstStyle/>
        <a:p>
          <a:endParaRPr lang="ru-RU" sz="1800">
            <a:latin typeface="Impact" panose="020B0806030902050204" pitchFamily="34" charset="0"/>
          </a:endParaRPr>
        </a:p>
      </dgm:t>
    </dgm:pt>
    <dgm:pt modelId="{6A100EE0-BF9F-4044-9075-104E346370F1}" type="sibTrans" cxnId="{26EAB71E-7013-42D3-9CDE-1321E0D1EF47}">
      <dgm:prSet/>
      <dgm:spPr/>
      <dgm:t>
        <a:bodyPr/>
        <a:lstStyle/>
        <a:p>
          <a:endParaRPr lang="ru-RU" sz="1800">
            <a:latin typeface="Impact" panose="020B0806030902050204" pitchFamily="34" charset="0"/>
          </a:endParaRPr>
        </a:p>
      </dgm:t>
    </dgm:pt>
    <dgm:pt modelId="{D6D361C1-D04E-4313-9E72-02688D49D098}">
      <dgm:prSet phldrT="[Текст]" custT="1"/>
      <dgm:spPr/>
      <dgm:t>
        <a:bodyPr/>
        <a:lstStyle/>
        <a:p>
          <a:r>
            <a:rPr lang="ru-RU" sz="1800" u="sng">
              <a:latin typeface="Impact" panose="020B0806030902050204" pitchFamily="34" charset="0"/>
            </a:rPr>
            <a:t>Третья задача: </a:t>
          </a:r>
        </a:p>
        <a:p>
          <a:r>
            <a:rPr lang="ru-RU" sz="1800">
              <a:latin typeface="Impact" panose="020B0806030902050204" pitchFamily="34" charset="0"/>
            </a:rPr>
            <a:t>разработать рекомендации по восстановлению и усилению  конструкций.</a:t>
          </a:r>
          <a:endParaRPr lang="ru-RU" sz="1800" dirty="0">
            <a:latin typeface="Impact" panose="020B0806030902050204" pitchFamily="34" charset="0"/>
          </a:endParaRPr>
        </a:p>
      </dgm:t>
    </dgm:pt>
    <dgm:pt modelId="{4BFE4DA3-4A49-4772-8867-DEE1A3C8AD57}" type="parTrans" cxnId="{A482F79D-29E3-45AF-A7EB-1FB320008501}">
      <dgm:prSet/>
      <dgm:spPr/>
      <dgm:t>
        <a:bodyPr/>
        <a:lstStyle/>
        <a:p>
          <a:endParaRPr lang="ru-RU" sz="1800">
            <a:latin typeface="Impact" panose="020B0806030902050204" pitchFamily="34" charset="0"/>
          </a:endParaRPr>
        </a:p>
      </dgm:t>
    </dgm:pt>
    <dgm:pt modelId="{6D42FC87-774E-4A08-8384-3FFB90B21B27}" type="sibTrans" cxnId="{A482F79D-29E3-45AF-A7EB-1FB320008501}">
      <dgm:prSet/>
      <dgm:spPr/>
      <dgm:t>
        <a:bodyPr/>
        <a:lstStyle/>
        <a:p>
          <a:endParaRPr lang="ru-RU" sz="1800">
            <a:latin typeface="Impact" panose="020B0806030902050204" pitchFamily="34" charset="0"/>
          </a:endParaRPr>
        </a:p>
      </dgm:t>
    </dgm:pt>
    <dgm:pt modelId="{CAE7D933-A473-4DE9-9FA8-6C91014745D8}" type="pres">
      <dgm:prSet presAssocID="{57D32740-F173-4215-8918-0ACB3212FA49}" presName="composite" presStyleCnt="0">
        <dgm:presLayoutVars>
          <dgm:chMax val="1"/>
          <dgm:dir/>
          <dgm:resizeHandles val="exact"/>
        </dgm:presLayoutVars>
      </dgm:prSet>
      <dgm:spPr/>
    </dgm:pt>
    <dgm:pt modelId="{87DDE9AF-2183-4523-91DE-E9BD98DCF894}" type="pres">
      <dgm:prSet presAssocID="{B9B2706E-8979-4111-B769-4E682F48CE92}" presName="roof" presStyleLbl="dkBgShp" presStyleIdx="0" presStyleCnt="2" custLinFactNeighborX="-5435" custLinFactNeighborY="5515"/>
      <dgm:spPr/>
    </dgm:pt>
    <dgm:pt modelId="{549961BD-E308-4900-B724-46389F9003E4}" type="pres">
      <dgm:prSet presAssocID="{B9B2706E-8979-4111-B769-4E682F48CE92}" presName="pillars" presStyleCnt="0"/>
      <dgm:spPr/>
    </dgm:pt>
    <dgm:pt modelId="{F4ADDE1B-4A6B-4827-8C81-2EB0C3E62DC1}" type="pres">
      <dgm:prSet presAssocID="{B9B2706E-8979-4111-B769-4E682F48CE92}" presName="pillar1" presStyleLbl="node1" presStyleIdx="0" presStyleCnt="3">
        <dgm:presLayoutVars>
          <dgm:bulletEnabled val="1"/>
        </dgm:presLayoutVars>
      </dgm:prSet>
      <dgm:spPr/>
    </dgm:pt>
    <dgm:pt modelId="{2BE9D2DC-A234-4E51-A619-F6358BA88E5A}" type="pres">
      <dgm:prSet presAssocID="{2D841BD9-5C69-4BE8-AEAE-1F512D171503}" presName="pillarX" presStyleLbl="node1" presStyleIdx="1" presStyleCnt="3">
        <dgm:presLayoutVars>
          <dgm:bulletEnabled val="1"/>
        </dgm:presLayoutVars>
      </dgm:prSet>
      <dgm:spPr/>
    </dgm:pt>
    <dgm:pt modelId="{81AB7FD9-F71E-4B3A-996E-7B14B92DC1FC}" type="pres">
      <dgm:prSet presAssocID="{D6D361C1-D04E-4313-9E72-02688D49D098}" presName="pillarX" presStyleLbl="node1" presStyleIdx="2" presStyleCnt="3">
        <dgm:presLayoutVars>
          <dgm:bulletEnabled val="1"/>
        </dgm:presLayoutVars>
      </dgm:prSet>
      <dgm:spPr/>
    </dgm:pt>
    <dgm:pt modelId="{476FB801-AC28-42B6-A9D1-A85EFBEE63C9}" type="pres">
      <dgm:prSet presAssocID="{B9B2706E-8979-4111-B769-4E682F48CE92}" presName="base" presStyleLbl="dkBgShp" presStyleIdx="1" presStyleCnt="2"/>
      <dgm:spPr>
        <a:solidFill>
          <a:schemeClr val="accent1"/>
        </a:solidFill>
      </dgm:spPr>
    </dgm:pt>
  </dgm:ptLst>
  <dgm:cxnLst>
    <dgm:cxn modelId="{26EAB71E-7013-42D3-9CDE-1321E0D1EF47}" srcId="{B9B2706E-8979-4111-B769-4E682F48CE92}" destId="{2D841BD9-5C69-4BE8-AEAE-1F512D171503}" srcOrd="1" destOrd="0" parTransId="{3F83B337-8AEE-4ED6-8B11-3A0AAA533536}" sibTransId="{6A100EE0-BF9F-4044-9075-104E346370F1}"/>
    <dgm:cxn modelId="{CE573220-6FD1-4941-A094-1DC736D1086E}" srcId="{57D32740-F173-4215-8918-0ACB3212FA49}" destId="{B9B2706E-8979-4111-B769-4E682F48CE92}" srcOrd="0" destOrd="0" parTransId="{0A9DFFDD-C3BD-450A-BE4D-A52F44130499}" sibTransId="{76B19756-1544-4DB0-BC48-14F01D7E1F84}"/>
    <dgm:cxn modelId="{50F61142-1957-4963-8D33-6FC72457FFBC}" type="presOf" srcId="{D6D361C1-D04E-4313-9E72-02688D49D098}" destId="{81AB7FD9-F71E-4B3A-996E-7B14B92DC1FC}" srcOrd="0" destOrd="0" presId="urn:microsoft.com/office/officeart/2005/8/layout/hList3"/>
    <dgm:cxn modelId="{B63E4275-92AF-40A4-BBE3-82D6792955E8}" type="presOf" srcId="{57D32740-F173-4215-8918-0ACB3212FA49}" destId="{CAE7D933-A473-4DE9-9FA8-6C91014745D8}" srcOrd="0" destOrd="0" presId="urn:microsoft.com/office/officeart/2005/8/layout/hList3"/>
    <dgm:cxn modelId="{3F9FDC7D-DA8E-4996-A399-87FA5E9C6A3A}" srcId="{B9B2706E-8979-4111-B769-4E682F48CE92}" destId="{5E847C25-EF6F-4E40-B075-3D4C9D81F6E9}" srcOrd="0" destOrd="0" parTransId="{D83FCAC7-2E88-4F98-856D-2118A131CCAA}" sibTransId="{1DA3AD86-741F-48FA-807E-626A07EDFDE4}"/>
    <dgm:cxn modelId="{A482F79D-29E3-45AF-A7EB-1FB320008501}" srcId="{B9B2706E-8979-4111-B769-4E682F48CE92}" destId="{D6D361C1-D04E-4313-9E72-02688D49D098}" srcOrd="2" destOrd="0" parTransId="{4BFE4DA3-4A49-4772-8867-DEE1A3C8AD57}" sibTransId="{6D42FC87-774E-4A08-8384-3FFB90B21B27}"/>
    <dgm:cxn modelId="{FAB113A0-50EF-4727-8D3A-7CFE43319BB8}" type="presOf" srcId="{B9B2706E-8979-4111-B769-4E682F48CE92}" destId="{87DDE9AF-2183-4523-91DE-E9BD98DCF894}" srcOrd="0" destOrd="0" presId="urn:microsoft.com/office/officeart/2005/8/layout/hList3"/>
    <dgm:cxn modelId="{026FE6C2-7936-4F38-A224-F42356FB68F7}" type="presOf" srcId="{5E847C25-EF6F-4E40-B075-3D4C9D81F6E9}" destId="{F4ADDE1B-4A6B-4827-8C81-2EB0C3E62DC1}" srcOrd="0" destOrd="0" presId="urn:microsoft.com/office/officeart/2005/8/layout/hList3"/>
    <dgm:cxn modelId="{6B450EEA-DEB4-437C-9E3C-FD393B90CEE8}" type="presOf" srcId="{2D841BD9-5C69-4BE8-AEAE-1F512D171503}" destId="{2BE9D2DC-A234-4E51-A619-F6358BA88E5A}" srcOrd="0" destOrd="0" presId="urn:microsoft.com/office/officeart/2005/8/layout/hList3"/>
    <dgm:cxn modelId="{D52F16C2-6988-4E2F-939D-6AED22489B31}" type="presParOf" srcId="{CAE7D933-A473-4DE9-9FA8-6C91014745D8}" destId="{87DDE9AF-2183-4523-91DE-E9BD98DCF894}" srcOrd="0" destOrd="0" presId="urn:microsoft.com/office/officeart/2005/8/layout/hList3"/>
    <dgm:cxn modelId="{0E8AF020-3637-493F-A549-1119670C7BE8}" type="presParOf" srcId="{CAE7D933-A473-4DE9-9FA8-6C91014745D8}" destId="{549961BD-E308-4900-B724-46389F9003E4}" srcOrd="1" destOrd="0" presId="urn:microsoft.com/office/officeart/2005/8/layout/hList3"/>
    <dgm:cxn modelId="{789D111D-423E-4FAA-9786-CDEEA3A4D056}" type="presParOf" srcId="{549961BD-E308-4900-B724-46389F9003E4}" destId="{F4ADDE1B-4A6B-4827-8C81-2EB0C3E62DC1}" srcOrd="0" destOrd="0" presId="urn:microsoft.com/office/officeart/2005/8/layout/hList3"/>
    <dgm:cxn modelId="{5ED73AB5-0E17-406C-8EB9-11607DC9897F}" type="presParOf" srcId="{549961BD-E308-4900-B724-46389F9003E4}" destId="{2BE9D2DC-A234-4E51-A619-F6358BA88E5A}" srcOrd="1" destOrd="0" presId="urn:microsoft.com/office/officeart/2005/8/layout/hList3"/>
    <dgm:cxn modelId="{F7832603-40BB-4C4E-9D4F-03B3E8665120}" type="presParOf" srcId="{549961BD-E308-4900-B724-46389F9003E4}" destId="{81AB7FD9-F71E-4B3A-996E-7B14B92DC1FC}" srcOrd="2" destOrd="0" presId="urn:microsoft.com/office/officeart/2005/8/layout/hList3"/>
    <dgm:cxn modelId="{858262A2-5057-47EA-93DF-A297E95CE485}" type="presParOf" srcId="{CAE7D933-A473-4DE9-9FA8-6C91014745D8}" destId="{476FB801-AC28-42B6-A9D1-A85EFBEE63C9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1365206-4A92-42D6-A5A9-C0DC665D7B80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38275E8-FBA3-4473-8AE9-507E93D1CE62}">
      <dgm:prSet phldrT="[Текст]"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ru-RU" sz="20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rPr>
            <a:t>Обетонирование объекта;</a:t>
          </a:r>
          <a:endParaRPr lang="ru-RU" sz="2000" dirty="0"/>
        </a:p>
      </dgm:t>
    </dgm:pt>
    <dgm:pt modelId="{6B1D5E1F-6851-4F9A-AE38-FA653CE2EB34}" type="parTrans" cxnId="{D9B68EEC-FEFC-45AB-921E-EAB33DF1B562}">
      <dgm:prSet/>
      <dgm:spPr/>
      <dgm:t>
        <a:bodyPr/>
        <a:lstStyle/>
        <a:p>
          <a:endParaRPr lang="ru-RU"/>
        </a:p>
      </dgm:t>
    </dgm:pt>
    <dgm:pt modelId="{8762AA4F-5DC4-4494-9F97-B9BD1DDB1075}" type="sibTrans" cxnId="{D9B68EEC-FEFC-45AB-921E-EAB33DF1B562}">
      <dgm:prSet/>
      <dgm:spPr/>
      <dgm:t>
        <a:bodyPr/>
        <a:lstStyle/>
        <a:p>
          <a:endParaRPr lang="ru-RU"/>
        </a:p>
      </dgm:t>
    </dgm:pt>
    <dgm:pt modelId="{651D5E77-F080-4A05-9F9D-15FB9D2E4CB9}">
      <dgm:prSet phldrT="[Текст]" custT="1"/>
      <dgm:spPr/>
      <dgm:t>
        <a:bodyPr/>
        <a:lstStyle/>
        <a:p>
          <a:pPr algn="l">
            <a:buFont typeface="Wingdings" panose="05000000000000000000" pitchFamily="2" charset="2"/>
            <a:buChar char="Ø"/>
          </a:pPr>
          <a:r>
            <a: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rPr>
            <a:t>Упрочнение отдельных конструкций посредством монтирования элементов стального проката;</a:t>
          </a:r>
          <a:endParaRPr lang="ru-RU" sz="1600" dirty="0"/>
        </a:p>
      </dgm:t>
    </dgm:pt>
    <dgm:pt modelId="{3A24EF2B-7C6A-4660-A831-08ED8A3A677D}" type="parTrans" cxnId="{CD241FE6-974F-40B7-9CEF-5CEF3AF5E673}">
      <dgm:prSet/>
      <dgm:spPr/>
      <dgm:t>
        <a:bodyPr/>
        <a:lstStyle/>
        <a:p>
          <a:endParaRPr lang="ru-RU"/>
        </a:p>
      </dgm:t>
    </dgm:pt>
    <dgm:pt modelId="{0371CF17-1D92-41E1-94D9-6926504FA21E}" type="sibTrans" cxnId="{CD241FE6-974F-40B7-9CEF-5CEF3AF5E673}">
      <dgm:prSet/>
      <dgm:spPr/>
      <dgm:t>
        <a:bodyPr/>
        <a:lstStyle/>
        <a:p>
          <a:endParaRPr lang="ru-RU"/>
        </a:p>
      </dgm:t>
    </dgm:pt>
    <dgm:pt modelId="{F279EAE7-A4F9-47DA-9611-CECD2B0EA644}">
      <dgm:prSet phldrT="[Текст]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ru-RU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rPr>
            <a:t>Монтаж дополнительных элементов, для распределения несущей нагрузки;</a:t>
          </a:r>
          <a:endParaRPr lang="ru-RU" dirty="0"/>
        </a:p>
      </dgm:t>
    </dgm:pt>
    <dgm:pt modelId="{EAB2E82D-D94F-4E9C-9E99-BC526843F41F}" type="parTrans" cxnId="{AB039EE5-4DEC-4E41-9739-AA0169CED96A}">
      <dgm:prSet/>
      <dgm:spPr/>
      <dgm:t>
        <a:bodyPr/>
        <a:lstStyle/>
        <a:p>
          <a:endParaRPr lang="ru-RU"/>
        </a:p>
      </dgm:t>
    </dgm:pt>
    <dgm:pt modelId="{DE9991B7-4F2F-4169-B8A8-3F59FAEFB2AD}" type="sibTrans" cxnId="{AB039EE5-4DEC-4E41-9739-AA0169CED96A}">
      <dgm:prSet/>
      <dgm:spPr/>
      <dgm:t>
        <a:bodyPr/>
        <a:lstStyle/>
        <a:p>
          <a:endParaRPr lang="ru-RU"/>
        </a:p>
      </dgm:t>
    </dgm:pt>
    <dgm:pt modelId="{F1EAB387-0B55-49D3-AB84-9DE622E5473A}">
      <dgm:prSet phldrT="[Текст]" phldr="1"/>
      <dgm:spPr/>
      <dgm:t>
        <a:bodyPr/>
        <a:lstStyle/>
        <a:p>
          <a:endParaRPr lang="ru-RU" dirty="0"/>
        </a:p>
      </dgm:t>
    </dgm:pt>
    <dgm:pt modelId="{B358CA24-B998-4384-BF15-8D35AE895550}" type="sibTrans" cxnId="{603066B0-CDC1-47BB-9ED0-3A1E4A49CC1B}">
      <dgm:prSet/>
      <dgm:spPr/>
      <dgm:t>
        <a:bodyPr/>
        <a:lstStyle/>
        <a:p>
          <a:endParaRPr lang="ru-RU"/>
        </a:p>
      </dgm:t>
    </dgm:pt>
    <dgm:pt modelId="{C05BA2FD-AC1F-4886-8B59-766AD78B041B}" type="parTrans" cxnId="{603066B0-CDC1-47BB-9ED0-3A1E4A49CC1B}">
      <dgm:prSet/>
      <dgm:spPr/>
      <dgm:t>
        <a:bodyPr/>
        <a:lstStyle/>
        <a:p>
          <a:endParaRPr lang="ru-RU"/>
        </a:p>
      </dgm:t>
    </dgm:pt>
    <dgm:pt modelId="{EAE789BA-524B-4501-A76F-3677016DEE19}" type="pres">
      <dgm:prSet presAssocID="{C1365206-4A92-42D6-A5A9-C0DC665D7B80}" presName="vert0" presStyleCnt="0">
        <dgm:presLayoutVars>
          <dgm:dir/>
          <dgm:animOne val="branch"/>
          <dgm:animLvl val="lvl"/>
        </dgm:presLayoutVars>
      </dgm:prSet>
      <dgm:spPr/>
    </dgm:pt>
    <dgm:pt modelId="{042AE596-6586-4094-AD1A-D4E500C153FE}" type="pres">
      <dgm:prSet presAssocID="{F1EAB387-0B55-49D3-AB84-9DE622E5473A}" presName="thickLine" presStyleLbl="alignNode1" presStyleIdx="0" presStyleCnt="1"/>
      <dgm:spPr/>
    </dgm:pt>
    <dgm:pt modelId="{7FFD563B-C8CC-4FEF-B28C-1E0727B6908C}" type="pres">
      <dgm:prSet presAssocID="{F1EAB387-0B55-49D3-AB84-9DE622E5473A}" presName="horz1" presStyleCnt="0"/>
      <dgm:spPr/>
    </dgm:pt>
    <dgm:pt modelId="{926B5A90-BCA8-49FD-B095-EA55E12C546E}" type="pres">
      <dgm:prSet presAssocID="{F1EAB387-0B55-49D3-AB84-9DE622E5473A}" presName="tx1" presStyleLbl="revTx" presStyleIdx="0" presStyleCnt="4"/>
      <dgm:spPr/>
    </dgm:pt>
    <dgm:pt modelId="{E5A70F8F-4547-44B8-9347-93AAF84E8601}" type="pres">
      <dgm:prSet presAssocID="{F1EAB387-0B55-49D3-AB84-9DE622E5473A}" presName="vert1" presStyleCnt="0"/>
      <dgm:spPr/>
    </dgm:pt>
    <dgm:pt modelId="{B6B29E68-15E4-4C53-98C9-E9488D61B30F}" type="pres">
      <dgm:prSet presAssocID="{838275E8-FBA3-4473-8AE9-507E93D1CE62}" presName="vertSpace2a" presStyleCnt="0"/>
      <dgm:spPr/>
    </dgm:pt>
    <dgm:pt modelId="{605E72C4-426A-4CB0-84B6-1E44E0768DC1}" type="pres">
      <dgm:prSet presAssocID="{838275E8-FBA3-4473-8AE9-507E93D1CE62}" presName="horz2" presStyleCnt="0"/>
      <dgm:spPr/>
    </dgm:pt>
    <dgm:pt modelId="{76BB0544-A5BB-4680-B30F-23A2EB36DB4B}" type="pres">
      <dgm:prSet presAssocID="{838275E8-FBA3-4473-8AE9-507E93D1CE62}" presName="horzSpace2" presStyleCnt="0"/>
      <dgm:spPr/>
    </dgm:pt>
    <dgm:pt modelId="{3C51A0BC-C786-4A3D-835D-F3DAEDABE6E4}" type="pres">
      <dgm:prSet presAssocID="{838275E8-FBA3-4473-8AE9-507E93D1CE62}" presName="tx2" presStyleLbl="revTx" presStyleIdx="1" presStyleCnt="4"/>
      <dgm:spPr/>
    </dgm:pt>
    <dgm:pt modelId="{3D41F94E-644C-48B9-AAFE-3EC4063F520F}" type="pres">
      <dgm:prSet presAssocID="{838275E8-FBA3-4473-8AE9-507E93D1CE62}" presName="vert2" presStyleCnt="0"/>
      <dgm:spPr/>
    </dgm:pt>
    <dgm:pt modelId="{F33A71B8-E36C-40F8-A163-A05A773F8FF8}" type="pres">
      <dgm:prSet presAssocID="{838275E8-FBA3-4473-8AE9-507E93D1CE62}" presName="thinLine2b" presStyleLbl="callout" presStyleIdx="0" presStyleCnt="3"/>
      <dgm:spPr/>
    </dgm:pt>
    <dgm:pt modelId="{7477D6A9-8FF0-4853-B69F-DEAD017789F7}" type="pres">
      <dgm:prSet presAssocID="{838275E8-FBA3-4473-8AE9-507E93D1CE62}" presName="vertSpace2b" presStyleCnt="0"/>
      <dgm:spPr/>
    </dgm:pt>
    <dgm:pt modelId="{47105FA8-D86A-4D7F-8AC7-8868E5C1579B}" type="pres">
      <dgm:prSet presAssocID="{651D5E77-F080-4A05-9F9D-15FB9D2E4CB9}" presName="horz2" presStyleCnt="0"/>
      <dgm:spPr/>
    </dgm:pt>
    <dgm:pt modelId="{146C596A-439A-4395-9F65-0DB23321F4B5}" type="pres">
      <dgm:prSet presAssocID="{651D5E77-F080-4A05-9F9D-15FB9D2E4CB9}" presName="horzSpace2" presStyleCnt="0"/>
      <dgm:spPr/>
    </dgm:pt>
    <dgm:pt modelId="{C4E3309C-53F7-46DE-8C81-6D06C36EF81B}" type="pres">
      <dgm:prSet presAssocID="{651D5E77-F080-4A05-9F9D-15FB9D2E4CB9}" presName="tx2" presStyleLbl="revTx" presStyleIdx="2" presStyleCnt="4"/>
      <dgm:spPr/>
    </dgm:pt>
    <dgm:pt modelId="{F1E4B03D-EB7B-43F2-9DDE-DAB3785C5BB1}" type="pres">
      <dgm:prSet presAssocID="{651D5E77-F080-4A05-9F9D-15FB9D2E4CB9}" presName="vert2" presStyleCnt="0"/>
      <dgm:spPr/>
    </dgm:pt>
    <dgm:pt modelId="{1A576F93-8188-4FB7-A18E-AD0ECF7308B0}" type="pres">
      <dgm:prSet presAssocID="{651D5E77-F080-4A05-9F9D-15FB9D2E4CB9}" presName="thinLine2b" presStyleLbl="callout" presStyleIdx="1" presStyleCnt="3"/>
      <dgm:spPr/>
    </dgm:pt>
    <dgm:pt modelId="{DA675507-6EC8-4CCB-955A-271244321A21}" type="pres">
      <dgm:prSet presAssocID="{651D5E77-F080-4A05-9F9D-15FB9D2E4CB9}" presName="vertSpace2b" presStyleCnt="0"/>
      <dgm:spPr/>
    </dgm:pt>
    <dgm:pt modelId="{98EC54E8-B919-4187-877A-42851B375333}" type="pres">
      <dgm:prSet presAssocID="{F279EAE7-A4F9-47DA-9611-CECD2B0EA644}" presName="horz2" presStyleCnt="0"/>
      <dgm:spPr/>
    </dgm:pt>
    <dgm:pt modelId="{BEAE0E39-282C-481C-970A-4950B4870DF3}" type="pres">
      <dgm:prSet presAssocID="{F279EAE7-A4F9-47DA-9611-CECD2B0EA644}" presName="horzSpace2" presStyleCnt="0"/>
      <dgm:spPr/>
    </dgm:pt>
    <dgm:pt modelId="{67CFA12F-82EC-40F8-A492-16463074B286}" type="pres">
      <dgm:prSet presAssocID="{F279EAE7-A4F9-47DA-9611-CECD2B0EA644}" presName="tx2" presStyleLbl="revTx" presStyleIdx="3" presStyleCnt="4"/>
      <dgm:spPr/>
    </dgm:pt>
    <dgm:pt modelId="{7CC42E23-1973-4164-A501-221BB0735BFC}" type="pres">
      <dgm:prSet presAssocID="{F279EAE7-A4F9-47DA-9611-CECD2B0EA644}" presName="vert2" presStyleCnt="0"/>
      <dgm:spPr/>
    </dgm:pt>
    <dgm:pt modelId="{67C2E23E-209D-413E-A157-0FEDA722C86C}" type="pres">
      <dgm:prSet presAssocID="{F279EAE7-A4F9-47DA-9611-CECD2B0EA644}" presName="thinLine2b" presStyleLbl="callout" presStyleIdx="2" presStyleCnt="3"/>
      <dgm:spPr/>
    </dgm:pt>
    <dgm:pt modelId="{9A7A0B1D-A3D2-4017-B53F-472200A0AEA7}" type="pres">
      <dgm:prSet presAssocID="{F279EAE7-A4F9-47DA-9611-CECD2B0EA644}" presName="vertSpace2b" presStyleCnt="0"/>
      <dgm:spPr/>
    </dgm:pt>
  </dgm:ptLst>
  <dgm:cxnLst>
    <dgm:cxn modelId="{B97CD614-02C3-49BB-A931-89CB8881DAA7}" type="presOf" srcId="{F279EAE7-A4F9-47DA-9611-CECD2B0EA644}" destId="{67CFA12F-82EC-40F8-A492-16463074B286}" srcOrd="0" destOrd="0" presId="urn:microsoft.com/office/officeart/2008/layout/LinedList"/>
    <dgm:cxn modelId="{96FF5B27-4EC5-45E9-9B93-9022408E0E2D}" type="presOf" srcId="{C1365206-4A92-42D6-A5A9-C0DC665D7B80}" destId="{EAE789BA-524B-4501-A76F-3677016DEE19}" srcOrd="0" destOrd="0" presId="urn:microsoft.com/office/officeart/2008/layout/LinedList"/>
    <dgm:cxn modelId="{8E032A37-44FB-43DB-BC4A-4DAAEDFF10EC}" type="presOf" srcId="{F1EAB387-0B55-49D3-AB84-9DE622E5473A}" destId="{926B5A90-BCA8-49FD-B095-EA55E12C546E}" srcOrd="0" destOrd="0" presId="urn:microsoft.com/office/officeart/2008/layout/LinedList"/>
    <dgm:cxn modelId="{603066B0-CDC1-47BB-9ED0-3A1E4A49CC1B}" srcId="{C1365206-4A92-42D6-A5A9-C0DC665D7B80}" destId="{F1EAB387-0B55-49D3-AB84-9DE622E5473A}" srcOrd="0" destOrd="0" parTransId="{C05BA2FD-AC1F-4886-8B59-766AD78B041B}" sibTransId="{B358CA24-B998-4384-BF15-8D35AE895550}"/>
    <dgm:cxn modelId="{D4CA6DD2-B507-4FE0-9927-DD86B97804C0}" type="presOf" srcId="{651D5E77-F080-4A05-9F9D-15FB9D2E4CB9}" destId="{C4E3309C-53F7-46DE-8C81-6D06C36EF81B}" srcOrd="0" destOrd="0" presId="urn:microsoft.com/office/officeart/2008/layout/LinedList"/>
    <dgm:cxn modelId="{AB039EE5-4DEC-4E41-9739-AA0169CED96A}" srcId="{F1EAB387-0B55-49D3-AB84-9DE622E5473A}" destId="{F279EAE7-A4F9-47DA-9611-CECD2B0EA644}" srcOrd="2" destOrd="0" parTransId="{EAB2E82D-D94F-4E9C-9E99-BC526843F41F}" sibTransId="{DE9991B7-4F2F-4169-B8A8-3F59FAEFB2AD}"/>
    <dgm:cxn modelId="{CD241FE6-974F-40B7-9CEF-5CEF3AF5E673}" srcId="{F1EAB387-0B55-49D3-AB84-9DE622E5473A}" destId="{651D5E77-F080-4A05-9F9D-15FB9D2E4CB9}" srcOrd="1" destOrd="0" parTransId="{3A24EF2B-7C6A-4660-A831-08ED8A3A677D}" sibTransId="{0371CF17-1D92-41E1-94D9-6926504FA21E}"/>
    <dgm:cxn modelId="{E86BF8E6-3B4C-4915-A6F1-AD86E624A8DB}" type="presOf" srcId="{838275E8-FBA3-4473-8AE9-507E93D1CE62}" destId="{3C51A0BC-C786-4A3D-835D-F3DAEDABE6E4}" srcOrd="0" destOrd="0" presId="urn:microsoft.com/office/officeart/2008/layout/LinedList"/>
    <dgm:cxn modelId="{D9B68EEC-FEFC-45AB-921E-EAB33DF1B562}" srcId="{F1EAB387-0B55-49D3-AB84-9DE622E5473A}" destId="{838275E8-FBA3-4473-8AE9-507E93D1CE62}" srcOrd="0" destOrd="0" parTransId="{6B1D5E1F-6851-4F9A-AE38-FA653CE2EB34}" sibTransId="{8762AA4F-5DC4-4494-9F97-B9BD1DDB1075}"/>
    <dgm:cxn modelId="{41696933-83D2-49F1-AF86-23153ACEC8FB}" type="presParOf" srcId="{EAE789BA-524B-4501-A76F-3677016DEE19}" destId="{042AE596-6586-4094-AD1A-D4E500C153FE}" srcOrd="0" destOrd="0" presId="urn:microsoft.com/office/officeart/2008/layout/LinedList"/>
    <dgm:cxn modelId="{EB995965-98BF-4A6D-9106-D54352C7B6E1}" type="presParOf" srcId="{EAE789BA-524B-4501-A76F-3677016DEE19}" destId="{7FFD563B-C8CC-4FEF-B28C-1E0727B6908C}" srcOrd="1" destOrd="0" presId="urn:microsoft.com/office/officeart/2008/layout/LinedList"/>
    <dgm:cxn modelId="{357AC6CB-7AFD-49BE-A80C-3FD70A9F4BFC}" type="presParOf" srcId="{7FFD563B-C8CC-4FEF-B28C-1E0727B6908C}" destId="{926B5A90-BCA8-49FD-B095-EA55E12C546E}" srcOrd="0" destOrd="0" presId="urn:microsoft.com/office/officeart/2008/layout/LinedList"/>
    <dgm:cxn modelId="{6A34A70F-574F-4345-9E25-DB9365787AA0}" type="presParOf" srcId="{7FFD563B-C8CC-4FEF-B28C-1E0727B6908C}" destId="{E5A70F8F-4547-44B8-9347-93AAF84E8601}" srcOrd="1" destOrd="0" presId="urn:microsoft.com/office/officeart/2008/layout/LinedList"/>
    <dgm:cxn modelId="{DE063C08-F77D-4777-9676-5CB81C5432B2}" type="presParOf" srcId="{E5A70F8F-4547-44B8-9347-93AAF84E8601}" destId="{B6B29E68-15E4-4C53-98C9-E9488D61B30F}" srcOrd="0" destOrd="0" presId="urn:microsoft.com/office/officeart/2008/layout/LinedList"/>
    <dgm:cxn modelId="{1555D6AD-D975-4FE6-987C-ECF645DEF90B}" type="presParOf" srcId="{E5A70F8F-4547-44B8-9347-93AAF84E8601}" destId="{605E72C4-426A-4CB0-84B6-1E44E0768DC1}" srcOrd="1" destOrd="0" presId="urn:microsoft.com/office/officeart/2008/layout/LinedList"/>
    <dgm:cxn modelId="{B47782FD-9AEC-457F-94FE-5DEEE17A6D1B}" type="presParOf" srcId="{605E72C4-426A-4CB0-84B6-1E44E0768DC1}" destId="{76BB0544-A5BB-4680-B30F-23A2EB36DB4B}" srcOrd="0" destOrd="0" presId="urn:microsoft.com/office/officeart/2008/layout/LinedList"/>
    <dgm:cxn modelId="{3A0192B9-349A-477F-857A-067913D0522C}" type="presParOf" srcId="{605E72C4-426A-4CB0-84B6-1E44E0768DC1}" destId="{3C51A0BC-C786-4A3D-835D-F3DAEDABE6E4}" srcOrd="1" destOrd="0" presId="urn:microsoft.com/office/officeart/2008/layout/LinedList"/>
    <dgm:cxn modelId="{D496D015-972D-4964-B77A-46CDE3B7F816}" type="presParOf" srcId="{605E72C4-426A-4CB0-84B6-1E44E0768DC1}" destId="{3D41F94E-644C-48B9-AAFE-3EC4063F520F}" srcOrd="2" destOrd="0" presId="urn:microsoft.com/office/officeart/2008/layout/LinedList"/>
    <dgm:cxn modelId="{FB13CD06-A0F1-4C2A-A3D6-739305DAA5D1}" type="presParOf" srcId="{E5A70F8F-4547-44B8-9347-93AAF84E8601}" destId="{F33A71B8-E36C-40F8-A163-A05A773F8FF8}" srcOrd="2" destOrd="0" presId="urn:microsoft.com/office/officeart/2008/layout/LinedList"/>
    <dgm:cxn modelId="{86531663-F4EB-4A46-ADB1-927F856B4590}" type="presParOf" srcId="{E5A70F8F-4547-44B8-9347-93AAF84E8601}" destId="{7477D6A9-8FF0-4853-B69F-DEAD017789F7}" srcOrd="3" destOrd="0" presId="urn:microsoft.com/office/officeart/2008/layout/LinedList"/>
    <dgm:cxn modelId="{F0DE25D0-900C-45FC-BD24-B44343EA6416}" type="presParOf" srcId="{E5A70F8F-4547-44B8-9347-93AAF84E8601}" destId="{47105FA8-D86A-4D7F-8AC7-8868E5C1579B}" srcOrd="4" destOrd="0" presId="urn:microsoft.com/office/officeart/2008/layout/LinedList"/>
    <dgm:cxn modelId="{1F072F21-21C1-4893-BCEE-C4386180A432}" type="presParOf" srcId="{47105FA8-D86A-4D7F-8AC7-8868E5C1579B}" destId="{146C596A-439A-4395-9F65-0DB23321F4B5}" srcOrd="0" destOrd="0" presId="urn:microsoft.com/office/officeart/2008/layout/LinedList"/>
    <dgm:cxn modelId="{23E6938E-43D9-400D-9A9B-9554DEE701B1}" type="presParOf" srcId="{47105FA8-D86A-4D7F-8AC7-8868E5C1579B}" destId="{C4E3309C-53F7-46DE-8C81-6D06C36EF81B}" srcOrd="1" destOrd="0" presId="urn:microsoft.com/office/officeart/2008/layout/LinedList"/>
    <dgm:cxn modelId="{25C29231-42C6-4A20-A318-BEE4BD1169C4}" type="presParOf" srcId="{47105FA8-D86A-4D7F-8AC7-8868E5C1579B}" destId="{F1E4B03D-EB7B-43F2-9DDE-DAB3785C5BB1}" srcOrd="2" destOrd="0" presId="urn:microsoft.com/office/officeart/2008/layout/LinedList"/>
    <dgm:cxn modelId="{8BFC0C51-5FA0-4DD8-9DFF-EAE99E66A61C}" type="presParOf" srcId="{E5A70F8F-4547-44B8-9347-93AAF84E8601}" destId="{1A576F93-8188-4FB7-A18E-AD0ECF7308B0}" srcOrd="5" destOrd="0" presId="urn:microsoft.com/office/officeart/2008/layout/LinedList"/>
    <dgm:cxn modelId="{37CA0F44-23FD-4208-B36E-83851D7F0DAD}" type="presParOf" srcId="{E5A70F8F-4547-44B8-9347-93AAF84E8601}" destId="{DA675507-6EC8-4CCB-955A-271244321A21}" srcOrd="6" destOrd="0" presId="urn:microsoft.com/office/officeart/2008/layout/LinedList"/>
    <dgm:cxn modelId="{C3621021-99A0-44D6-9ABB-C5701782E095}" type="presParOf" srcId="{E5A70F8F-4547-44B8-9347-93AAF84E8601}" destId="{98EC54E8-B919-4187-877A-42851B375333}" srcOrd="7" destOrd="0" presId="urn:microsoft.com/office/officeart/2008/layout/LinedList"/>
    <dgm:cxn modelId="{BF898695-BE31-4EBD-B8E6-EEEBD30371DE}" type="presParOf" srcId="{98EC54E8-B919-4187-877A-42851B375333}" destId="{BEAE0E39-282C-481C-970A-4950B4870DF3}" srcOrd="0" destOrd="0" presId="urn:microsoft.com/office/officeart/2008/layout/LinedList"/>
    <dgm:cxn modelId="{2F69D5B9-B637-48F3-98F3-FF106BC793F6}" type="presParOf" srcId="{98EC54E8-B919-4187-877A-42851B375333}" destId="{67CFA12F-82EC-40F8-A492-16463074B286}" srcOrd="1" destOrd="0" presId="urn:microsoft.com/office/officeart/2008/layout/LinedList"/>
    <dgm:cxn modelId="{FE78B380-18BD-4CFC-A681-E1A19C5E314D}" type="presParOf" srcId="{98EC54E8-B919-4187-877A-42851B375333}" destId="{7CC42E23-1973-4164-A501-221BB0735BFC}" srcOrd="2" destOrd="0" presId="urn:microsoft.com/office/officeart/2008/layout/LinedList"/>
    <dgm:cxn modelId="{DB76091A-A55E-4023-B817-F494F1FE88D1}" type="presParOf" srcId="{E5A70F8F-4547-44B8-9347-93AAF84E8601}" destId="{67C2E23E-209D-413E-A157-0FEDA722C86C}" srcOrd="8" destOrd="0" presId="urn:microsoft.com/office/officeart/2008/layout/LinedList"/>
    <dgm:cxn modelId="{032676A8-0A2D-4F02-A246-D0F696FC3920}" type="presParOf" srcId="{E5A70F8F-4547-44B8-9347-93AAF84E8601}" destId="{9A7A0B1D-A3D2-4017-B53F-472200A0AEA7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EE8752D-2B60-49CF-9477-4889FF912BF9}" type="doc">
      <dgm:prSet loTypeId="urn:microsoft.com/office/officeart/2005/8/layout/l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74DDF28-2D78-48A4-9795-129E53C956EC}">
      <dgm:prSet phldrT="[Текст]" custT="1"/>
      <dgm:spPr/>
      <dgm:t>
        <a:bodyPr/>
        <a:lstStyle/>
        <a:p>
          <a:r>
            <a:rPr lang="ru-RU" sz="3200" dirty="0"/>
            <a:t>Достоинства</a:t>
          </a:r>
        </a:p>
      </dgm:t>
    </dgm:pt>
    <dgm:pt modelId="{5BADB15F-0FAD-484D-BC91-DBFC2F5F2D78}" type="parTrans" cxnId="{B0209092-5D09-41F6-ABBC-843FA8B1EAE8}">
      <dgm:prSet/>
      <dgm:spPr/>
      <dgm:t>
        <a:bodyPr/>
        <a:lstStyle/>
        <a:p>
          <a:endParaRPr lang="ru-RU" sz="3200"/>
        </a:p>
      </dgm:t>
    </dgm:pt>
    <dgm:pt modelId="{F5F1167D-67A1-4CD9-9340-6D61D6DA37D9}" type="sibTrans" cxnId="{B0209092-5D09-41F6-ABBC-843FA8B1EAE8}">
      <dgm:prSet/>
      <dgm:spPr/>
      <dgm:t>
        <a:bodyPr/>
        <a:lstStyle/>
        <a:p>
          <a:endParaRPr lang="ru-RU" sz="3200"/>
        </a:p>
      </dgm:t>
    </dgm:pt>
    <dgm:pt modelId="{F80C717F-5F87-4F3E-BFEE-76DC31C7C9ED}">
      <dgm:prSet phldrT="[Текст]" custT="1"/>
      <dgm:spPr/>
      <dgm:t>
        <a:bodyPr/>
        <a:lstStyle/>
        <a:p>
          <a:r>
            <a:rPr lang="ru-RU" sz="2400" dirty="0"/>
            <a:t>Невысокая цена</a:t>
          </a:r>
        </a:p>
      </dgm:t>
    </dgm:pt>
    <dgm:pt modelId="{B83BED3F-47B1-47EC-A4C7-21B3696C2CE0}" type="parTrans" cxnId="{78DA3845-55D8-4BF7-A4CD-A8AD7C11B3C1}">
      <dgm:prSet/>
      <dgm:spPr/>
      <dgm:t>
        <a:bodyPr/>
        <a:lstStyle/>
        <a:p>
          <a:endParaRPr lang="ru-RU" sz="3200"/>
        </a:p>
      </dgm:t>
    </dgm:pt>
    <dgm:pt modelId="{03DBA8E7-8257-4849-BDBC-5D6480105239}" type="sibTrans" cxnId="{78DA3845-55D8-4BF7-A4CD-A8AD7C11B3C1}">
      <dgm:prSet/>
      <dgm:spPr/>
      <dgm:t>
        <a:bodyPr/>
        <a:lstStyle/>
        <a:p>
          <a:endParaRPr lang="ru-RU" sz="3200"/>
        </a:p>
      </dgm:t>
    </dgm:pt>
    <dgm:pt modelId="{EC2818FC-067B-48E1-B126-0AD1564F8D67}">
      <dgm:prSet phldrT="[Текст]" custT="1"/>
      <dgm:spPr/>
      <dgm:t>
        <a:bodyPr/>
        <a:lstStyle/>
        <a:p>
          <a:r>
            <a:rPr lang="ru-RU" sz="2400" dirty="0"/>
            <a:t>Доступность материалов</a:t>
          </a:r>
        </a:p>
      </dgm:t>
    </dgm:pt>
    <dgm:pt modelId="{EB507B54-85B4-4BF7-A466-9624076DA6EA}" type="parTrans" cxnId="{052139DB-5391-4E7D-AFC9-1062762375BF}">
      <dgm:prSet/>
      <dgm:spPr/>
      <dgm:t>
        <a:bodyPr/>
        <a:lstStyle/>
        <a:p>
          <a:endParaRPr lang="ru-RU" sz="3200"/>
        </a:p>
      </dgm:t>
    </dgm:pt>
    <dgm:pt modelId="{88A8E4FF-51C5-44FD-9121-F5EA20D3A1E9}" type="sibTrans" cxnId="{052139DB-5391-4E7D-AFC9-1062762375BF}">
      <dgm:prSet/>
      <dgm:spPr/>
      <dgm:t>
        <a:bodyPr/>
        <a:lstStyle/>
        <a:p>
          <a:endParaRPr lang="ru-RU" sz="3200"/>
        </a:p>
      </dgm:t>
    </dgm:pt>
    <dgm:pt modelId="{F9457EA1-2832-447F-8E87-8C743059D649}">
      <dgm:prSet phldrT="[Текст]" custT="1"/>
      <dgm:spPr>
        <a:solidFill>
          <a:srgbClr val="C00000"/>
        </a:solidFill>
      </dgm:spPr>
      <dgm:t>
        <a:bodyPr/>
        <a:lstStyle/>
        <a:p>
          <a:r>
            <a:rPr lang="ru-RU" sz="3200" dirty="0"/>
            <a:t>Недостатки</a:t>
          </a:r>
        </a:p>
      </dgm:t>
    </dgm:pt>
    <dgm:pt modelId="{286B1B74-5A1A-4878-93A4-73E775A0FEC0}" type="parTrans" cxnId="{F36B53A2-0993-4A5A-95F2-A5D5BAC9767E}">
      <dgm:prSet/>
      <dgm:spPr/>
      <dgm:t>
        <a:bodyPr/>
        <a:lstStyle/>
        <a:p>
          <a:endParaRPr lang="ru-RU" sz="3200"/>
        </a:p>
      </dgm:t>
    </dgm:pt>
    <dgm:pt modelId="{77921ECD-2AF3-456D-8FBB-1EED8DD3CDB3}" type="sibTrans" cxnId="{F36B53A2-0993-4A5A-95F2-A5D5BAC9767E}">
      <dgm:prSet/>
      <dgm:spPr/>
      <dgm:t>
        <a:bodyPr/>
        <a:lstStyle/>
        <a:p>
          <a:endParaRPr lang="ru-RU" sz="3200"/>
        </a:p>
      </dgm:t>
    </dgm:pt>
    <dgm:pt modelId="{A76A5316-BEB3-41AC-91C6-40FD41B34635}">
      <dgm:prSet phldrT="[Текст]" custT="1"/>
      <dgm:spPr/>
      <dgm:t>
        <a:bodyPr/>
        <a:lstStyle/>
        <a:p>
          <a:r>
            <a:rPr lang="ru-RU" sz="2400" dirty="0"/>
            <a:t>Высокая трудоемкость</a:t>
          </a:r>
        </a:p>
      </dgm:t>
    </dgm:pt>
    <dgm:pt modelId="{481D1678-7DAB-4466-8C3B-A430A3AA17C6}" type="parTrans" cxnId="{177CE071-02AC-4366-A120-D02BDEE418EB}">
      <dgm:prSet/>
      <dgm:spPr/>
      <dgm:t>
        <a:bodyPr/>
        <a:lstStyle/>
        <a:p>
          <a:endParaRPr lang="ru-RU" sz="3200"/>
        </a:p>
      </dgm:t>
    </dgm:pt>
    <dgm:pt modelId="{23D24413-D985-470B-AA21-3F7A33505B3B}" type="sibTrans" cxnId="{177CE071-02AC-4366-A120-D02BDEE418EB}">
      <dgm:prSet/>
      <dgm:spPr/>
      <dgm:t>
        <a:bodyPr/>
        <a:lstStyle/>
        <a:p>
          <a:endParaRPr lang="ru-RU" sz="3200"/>
        </a:p>
      </dgm:t>
    </dgm:pt>
    <dgm:pt modelId="{8D6F3539-E7DB-4357-BDA3-6F3ECD8E33EB}">
      <dgm:prSet phldrT="[Текст]" custT="1"/>
      <dgm:spPr/>
      <dgm:t>
        <a:bodyPr/>
        <a:lstStyle/>
        <a:p>
          <a:r>
            <a:rPr lang="ru-RU" sz="2000" dirty="0"/>
            <a:t>Значительное увеличение сечения конструкций</a:t>
          </a:r>
        </a:p>
      </dgm:t>
    </dgm:pt>
    <dgm:pt modelId="{0BEF96E9-43E7-47D3-A1FC-DF59BC2790A0}" type="parTrans" cxnId="{35E8B736-40A3-4CFF-8739-08D9C0A38A0B}">
      <dgm:prSet/>
      <dgm:spPr/>
      <dgm:t>
        <a:bodyPr/>
        <a:lstStyle/>
        <a:p>
          <a:endParaRPr lang="ru-RU" sz="3200"/>
        </a:p>
      </dgm:t>
    </dgm:pt>
    <dgm:pt modelId="{0415B42E-65F1-42B1-AD79-9E3A5A2EDBCA}" type="sibTrans" cxnId="{35E8B736-40A3-4CFF-8739-08D9C0A38A0B}">
      <dgm:prSet/>
      <dgm:spPr/>
      <dgm:t>
        <a:bodyPr/>
        <a:lstStyle/>
        <a:p>
          <a:endParaRPr lang="ru-RU" sz="3200"/>
        </a:p>
      </dgm:t>
    </dgm:pt>
    <dgm:pt modelId="{99C850FB-E010-446D-8A6C-080BD463A6C6}">
      <dgm:prSet custT="1"/>
      <dgm:spPr/>
      <dgm:t>
        <a:bodyPr/>
        <a:lstStyle/>
        <a:p>
          <a:r>
            <a:rPr lang="ru-RU" sz="2400" dirty="0"/>
            <a:t>Утяжеление конструкций</a:t>
          </a:r>
        </a:p>
      </dgm:t>
    </dgm:pt>
    <dgm:pt modelId="{59084CEC-E389-46F2-B543-04FC3D3D042E}" type="parTrans" cxnId="{9DB46BB0-F114-4413-A0C7-DAD555864D45}">
      <dgm:prSet/>
      <dgm:spPr/>
      <dgm:t>
        <a:bodyPr/>
        <a:lstStyle/>
        <a:p>
          <a:endParaRPr lang="ru-RU"/>
        </a:p>
      </dgm:t>
    </dgm:pt>
    <dgm:pt modelId="{2602833F-BC04-4838-875A-6E7D6227CAA7}" type="sibTrans" cxnId="{9DB46BB0-F114-4413-A0C7-DAD555864D45}">
      <dgm:prSet/>
      <dgm:spPr/>
      <dgm:t>
        <a:bodyPr/>
        <a:lstStyle/>
        <a:p>
          <a:endParaRPr lang="ru-RU"/>
        </a:p>
      </dgm:t>
    </dgm:pt>
    <dgm:pt modelId="{934FDBF8-FCE9-423E-BCA4-BC28740188A1}" type="pres">
      <dgm:prSet presAssocID="{BEE8752D-2B60-49CF-9477-4889FF912BF9}" presName="Name0" presStyleCnt="0">
        <dgm:presLayoutVars>
          <dgm:dir/>
          <dgm:animLvl val="lvl"/>
          <dgm:resizeHandles val="exact"/>
        </dgm:presLayoutVars>
      </dgm:prSet>
      <dgm:spPr/>
    </dgm:pt>
    <dgm:pt modelId="{207A94F8-4530-4AF4-8F84-4263E4B4767E}" type="pres">
      <dgm:prSet presAssocID="{874DDF28-2D78-48A4-9795-129E53C956EC}" presName="vertFlow" presStyleCnt="0"/>
      <dgm:spPr/>
    </dgm:pt>
    <dgm:pt modelId="{80F1D98B-85AF-4D5E-BFB8-20ACD4E03383}" type="pres">
      <dgm:prSet presAssocID="{874DDF28-2D78-48A4-9795-129E53C956EC}" presName="header" presStyleLbl="node1" presStyleIdx="0" presStyleCnt="2"/>
      <dgm:spPr/>
    </dgm:pt>
    <dgm:pt modelId="{3023AECF-23BD-490F-9662-B89269BC2504}" type="pres">
      <dgm:prSet presAssocID="{B83BED3F-47B1-47EC-A4C7-21B3696C2CE0}" presName="parTrans" presStyleLbl="sibTrans2D1" presStyleIdx="0" presStyleCnt="5"/>
      <dgm:spPr/>
    </dgm:pt>
    <dgm:pt modelId="{852A281C-3C93-4E12-B9F7-18F21C508AE7}" type="pres">
      <dgm:prSet presAssocID="{F80C717F-5F87-4F3E-BFEE-76DC31C7C9ED}" presName="child" presStyleLbl="alignAccFollowNode1" presStyleIdx="0" presStyleCnt="5">
        <dgm:presLayoutVars>
          <dgm:chMax val="0"/>
          <dgm:bulletEnabled val="1"/>
        </dgm:presLayoutVars>
      </dgm:prSet>
      <dgm:spPr/>
    </dgm:pt>
    <dgm:pt modelId="{B1DD7865-388F-4BF1-9898-069AB4292ACE}" type="pres">
      <dgm:prSet presAssocID="{03DBA8E7-8257-4849-BDBC-5D6480105239}" presName="sibTrans" presStyleLbl="sibTrans2D1" presStyleIdx="1" presStyleCnt="5"/>
      <dgm:spPr/>
    </dgm:pt>
    <dgm:pt modelId="{D03135C0-E335-4A07-A8C2-1ED2A2A7302D}" type="pres">
      <dgm:prSet presAssocID="{EC2818FC-067B-48E1-B126-0AD1564F8D67}" presName="child" presStyleLbl="alignAccFollowNode1" presStyleIdx="1" presStyleCnt="5">
        <dgm:presLayoutVars>
          <dgm:chMax val="0"/>
          <dgm:bulletEnabled val="1"/>
        </dgm:presLayoutVars>
      </dgm:prSet>
      <dgm:spPr/>
    </dgm:pt>
    <dgm:pt modelId="{888EE6BC-EB1C-4F8C-A45D-B1996ED1817B}" type="pres">
      <dgm:prSet presAssocID="{874DDF28-2D78-48A4-9795-129E53C956EC}" presName="hSp" presStyleCnt="0"/>
      <dgm:spPr/>
    </dgm:pt>
    <dgm:pt modelId="{38A508E1-786D-4859-A650-07C145686BB1}" type="pres">
      <dgm:prSet presAssocID="{F9457EA1-2832-447F-8E87-8C743059D649}" presName="vertFlow" presStyleCnt="0"/>
      <dgm:spPr/>
    </dgm:pt>
    <dgm:pt modelId="{581B3A2E-1841-4F97-9222-CD5E9C7C66AA}" type="pres">
      <dgm:prSet presAssocID="{F9457EA1-2832-447F-8E87-8C743059D649}" presName="header" presStyleLbl="node1" presStyleIdx="1" presStyleCnt="2"/>
      <dgm:spPr/>
    </dgm:pt>
    <dgm:pt modelId="{B1EC49F4-C352-40F2-8D13-C6E2BB436A31}" type="pres">
      <dgm:prSet presAssocID="{481D1678-7DAB-4466-8C3B-A430A3AA17C6}" presName="parTrans" presStyleLbl="sibTrans2D1" presStyleIdx="2" presStyleCnt="5"/>
      <dgm:spPr/>
    </dgm:pt>
    <dgm:pt modelId="{9F8CD981-A89F-4996-854B-1DA466D2E75C}" type="pres">
      <dgm:prSet presAssocID="{A76A5316-BEB3-41AC-91C6-40FD41B34635}" presName="child" presStyleLbl="alignAccFollowNode1" presStyleIdx="2" presStyleCnt="5">
        <dgm:presLayoutVars>
          <dgm:chMax val="0"/>
          <dgm:bulletEnabled val="1"/>
        </dgm:presLayoutVars>
      </dgm:prSet>
      <dgm:spPr/>
    </dgm:pt>
    <dgm:pt modelId="{0481C10E-549D-4E02-845A-62534638C7F9}" type="pres">
      <dgm:prSet presAssocID="{23D24413-D985-470B-AA21-3F7A33505B3B}" presName="sibTrans" presStyleLbl="sibTrans2D1" presStyleIdx="3" presStyleCnt="5"/>
      <dgm:spPr/>
    </dgm:pt>
    <dgm:pt modelId="{D2D82913-D19B-4278-9E4C-68ECC8313D06}" type="pres">
      <dgm:prSet presAssocID="{8D6F3539-E7DB-4357-BDA3-6F3ECD8E33EB}" presName="child" presStyleLbl="alignAccFollowNode1" presStyleIdx="3" presStyleCnt="5">
        <dgm:presLayoutVars>
          <dgm:chMax val="0"/>
          <dgm:bulletEnabled val="1"/>
        </dgm:presLayoutVars>
      </dgm:prSet>
      <dgm:spPr/>
    </dgm:pt>
    <dgm:pt modelId="{8FF18059-A401-40BE-8393-F7D5952A21D9}" type="pres">
      <dgm:prSet presAssocID="{0415B42E-65F1-42B1-AD79-9E3A5A2EDBCA}" presName="sibTrans" presStyleLbl="sibTrans2D1" presStyleIdx="4" presStyleCnt="5"/>
      <dgm:spPr/>
    </dgm:pt>
    <dgm:pt modelId="{1FFEC5E6-9A5D-4F1F-838F-8A75703B9B93}" type="pres">
      <dgm:prSet presAssocID="{99C850FB-E010-446D-8A6C-080BD463A6C6}" presName="child" presStyleLbl="alignAccFollowNode1" presStyleIdx="4" presStyleCnt="5">
        <dgm:presLayoutVars>
          <dgm:chMax val="0"/>
          <dgm:bulletEnabled val="1"/>
        </dgm:presLayoutVars>
      </dgm:prSet>
      <dgm:spPr/>
    </dgm:pt>
  </dgm:ptLst>
  <dgm:cxnLst>
    <dgm:cxn modelId="{28EE8804-8EEB-41E3-9259-65F0E97F2714}" type="presOf" srcId="{A76A5316-BEB3-41AC-91C6-40FD41B34635}" destId="{9F8CD981-A89F-4996-854B-1DA466D2E75C}" srcOrd="0" destOrd="0" presId="urn:microsoft.com/office/officeart/2005/8/layout/lProcess1"/>
    <dgm:cxn modelId="{08FF5C05-8AAD-4367-9FDE-B93B8A819F84}" type="presOf" srcId="{481D1678-7DAB-4466-8C3B-A430A3AA17C6}" destId="{B1EC49F4-C352-40F2-8D13-C6E2BB436A31}" srcOrd="0" destOrd="0" presId="urn:microsoft.com/office/officeart/2005/8/layout/lProcess1"/>
    <dgm:cxn modelId="{385C8411-3323-46CF-9F39-0935E67467A2}" type="presOf" srcId="{B83BED3F-47B1-47EC-A4C7-21B3696C2CE0}" destId="{3023AECF-23BD-490F-9662-B89269BC2504}" srcOrd="0" destOrd="0" presId="urn:microsoft.com/office/officeart/2005/8/layout/lProcess1"/>
    <dgm:cxn modelId="{BDD27F17-FC93-431D-99A2-5BC69A022522}" type="presOf" srcId="{03DBA8E7-8257-4849-BDBC-5D6480105239}" destId="{B1DD7865-388F-4BF1-9898-069AB4292ACE}" srcOrd="0" destOrd="0" presId="urn:microsoft.com/office/officeart/2005/8/layout/lProcess1"/>
    <dgm:cxn modelId="{35E8B736-40A3-4CFF-8739-08D9C0A38A0B}" srcId="{F9457EA1-2832-447F-8E87-8C743059D649}" destId="{8D6F3539-E7DB-4357-BDA3-6F3ECD8E33EB}" srcOrd="1" destOrd="0" parTransId="{0BEF96E9-43E7-47D3-A1FC-DF59BC2790A0}" sibTransId="{0415B42E-65F1-42B1-AD79-9E3A5A2EDBCA}"/>
    <dgm:cxn modelId="{40375B39-3A27-4EDA-999C-BBA3314357CE}" type="presOf" srcId="{F9457EA1-2832-447F-8E87-8C743059D649}" destId="{581B3A2E-1841-4F97-9222-CD5E9C7C66AA}" srcOrd="0" destOrd="0" presId="urn:microsoft.com/office/officeart/2005/8/layout/lProcess1"/>
    <dgm:cxn modelId="{C3EB5C61-2606-4114-A3F1-17C682180294}" type="presOf" srcId="{23D24413-D985-470B-AA21-3F7A33505B3B}" destId="{0481C10E-549D-4E02-845A-62534638C7F9}" srcOrd="0" destOrd="0" presId="urn:microsoft.com/office/officeart/2005/8/layout/lProcess1"/>
    <dgm:cxn modelId="{78DA3845-55D8-4BF7-A4CD-A8AD7C11B3C1}" srcId="{874DDF28-2D78-48A4-9795-129E53C956EC}" destId="{F80C717F-5F87-4F3E-BFEE-76DC31C7C9ED}" srcOrd="0" destOrd="0" parTransId="{B83BED3F-47B1-47EC-A4C7-21B3696C2CE0}" sibTransId="{03DBA8E7-8257-4849-BDBC-5D6480105239}"/>
    <dgm:cxn modelId="{177CE071-02AC-4366-A120-D02BDEE418EB}" srcId="{F9457EA1-2832-447F-8E87-8C743059D649}" destId="{A76A5316-BEB3-41AC-91C6-40FD41B34635}" srcOrd="0" destOrd="0" parTransId="{481D1678-7DAB-4466-8C3B-A430A3AA17C6}" sibTransId="{23D24413-D985-470B-AA21-3F7A33505B3B}"/>
    <dgm:cxn modelId="{029DB988-A34F-48B1-AC12-604824FDF2D9}" type="presOf" srcId="{0415B42E-65F1-42B1-AD79-9E3A5A2EDBCA}" destId="{8FF18059-A401-40BE-8393-F7D5952A21D9}" srcOrd="0" destOrd="0" presId="urn:microsoft.com/office/officeart/2005/8/layout/lProcess1"/>
    <dgm:cxn modelId="{B0209092-5D09-41F6-ABBC-843FA8B1EAE8}" srcId="{BEE8752D-2B60-49CF-9477-4889FF912BF9}" destId="{874DDF28-2D78-48A4-9795-129E53C956EC}" srcOrd="0" destOrd="0" parTransId="{5BADB15F-0FAD-484D-BC91-DBFC2F5F2D78}" sibTransId="{F5F1167D-67A1-4CD9-9340-6D61D6DA37D9}"/>
    <dgm:cxn modelId="{4FF6FB96-A719-4339-9443-7068EC5C6D3B}" type="presOf" srcId="{874DDF28-2D78-48A4-9795-129E53C956EC}" destId="{80F1D98B-85AF-4D5E-BFB8-20ACD4E03383}" srcOrd="0" destOrd="0" presId="urn:microsoft.com/office/officeart/2005/8/layout/lProcess1"/>
    <dgm:cxn modelId="{8FC22C97-617F-42A6-8FA4-34A3F2AD021F}" type="presOf" srcId="{8D6F3539-E7DB-4357-BDA3-6F3ECD8E33EB}" destId="{D2D82913-D19B-4278-9E4C-68ECC8313D06}" srcOrd="0" destOrd="0" presId="urn:microsoft.com/office/officeart/2005/8/layout/lProcess1"/>
    <dgm:cxn modelId="{F36B53A2-0993-4A5A-95F2-A5D5BAC9767E}" srcId="{BEE8752D-2B60-49CF-9477-4889FF912BF9}" destId="{F9457EA1-2832-447F-8E87-8C743059D649}" srcOrd="1" destOrd="0" parTransId="{286B1B74-5A1A-4878-93A4-73E775A0FEC0}" sibTransId="{77921ECD-2AF3-456D-8FBB-1EED8DD3CDB3}"/>
    <dgm:cxn modelId="{9079D5A9-74A7-495B-A3D2-F3423DBF82D1}" type="presOf" srcId="{99C850FB-E010-446D-8A6C-080BD463A6C6}" destId="{1FFEC5E6-9A5D-4F1F-838F-8A75703B9B93}" srcOrd="0" destOrd="0" presId="urn:microsoft.com/office/officeart/2005/8/layout/lProcess1"/>
    <dgm:cxn modelId="{9DB46BB0-F114-4413-A0C7-DAD555864D45}" srcId="{F9457EA1-2832-447F-8E87-8C743059D649}" destId="{99C850FB-E010-446D-8A6C-080BD463A6C6}" srcOrd="2" destOrd="0" parTransId="{59084CEC-E389-46F2-B543-04FC3D3D042E}" sibTransId="{2602833F-BC04-4838-875A-6E7D6227CAA7}"/>
    <dgm:cxn modelId="{7262ACC1-34F7-427B-9489-775A02276530}" type="presOf" srcId="{EC2818FC-067B-48E1-B126-0AD1564F8D67}" destId="{D03135C0-E335-4A07-A8C2-1ED2A2A7302D}" srcOrd="0" destOrd="0" presId="urn:microsoft.com/office/officeart/2005/8/layout/lProcess1"/>
    <dgm:cxn modelId="{D3C4E1D4-573C-4E7F-BA8C-27403B189BC9}" type="presOf" srcId="{BEE8752D-2B60-49CF-9477-4889FF912BF9}" destId="{934FDBF8-FCE9-423E-BCA4-BC28740188A1}" srcOrd="0" destOrd="0" presId="urn:microsoft.com/office/officeart/2005/8/layout/lProcess1"/>
    <dgm:cxn modelId="{052139DB-5391-4E7D-AFC9-1062762375BF}" srcId="{874DDF28-2D78-48A4-9795-129E53C956EC}" destId="{EC2818FC-067B-48E1-B126-0AD1564F8D67}" srcOrd="1" destOrd="0" parTransId="{EB507B54-85B4-4BF7-A466-9624076DA6EA}" sibTransId="{88A8E4FF-51C5-44FD-9121-F5EA20D3A1E9}"/>
    <dgm:cxn modelId="{FFE984EF-14D2-42FF-BD00-F7FB1EDF04DA}" type="presOf" srcId="{F80C717F-5F87-4F3E-BFEE-76DC31C7C9ED}" destId="{852A281C-3C93-4E12-B9F7-18F21C508AE7}" srcOrd="0" destOrd="0" presId="urn:microsoft.com/office/officeart/2005/8/layout/lProcess1"/>
    <dgm:cxn modelId="{993E8D09-0FE5-4005-80B5-2E501DA58453}" type="presParOf" srcId="{934FDBF8-FCE9-423E-BCA4-BC28740188A1}" destId="{207A94F8-4530-4AF4-8F84-4263E4B4767E}" srcOrd="0" destOrd="0" presId="urn:microsoft.com/office/officeart/2005/8/layout/lProcess1"/>
    <dgm:cxn modelId="{CDB417EC-2A03-4C99-B6B4-2A9748DB66DD}" type="presParOf" srcId="{207A94F8-4530-4AF4-8F84-4263E4B4767E}" destId="{80F1D98B-85AF-4D5E-BFB8-20ACD4E03383}" srcOrd="0" destOrd="0" presId="urn:microsoft.com/office/officeart/2005/8/layout/lProcess1"/>
    <dgm:cxn modelId="{EEFE1F41-0B2C-4FD7-A426-0795D68BFD3F}" type="presParOf" srcId="{207A94F8-4530-4AF4-8F84-4263E4B4767E}" destId="{3023AECF-23BD-490F-9662-B89269BC2504}" srcOrd="1" destOrd="0" presId="urn:microsoft.com/office/officeart/2005/8/layout/lProcess1"/>
    <dgm:cxn modelId="{30B11DD2-AA21-4D8D-A830-BEF7A7A69AA1}" type="presParOf" srcId="{207A94F8-4530-4AF4-8F84-4263E4B4767E}" destId="{852A281C-3C93-4E12-B9F7-18F21C508AE7}" srcOrd="2" destOrd="0" presId="urn:microsoft.com/office/officeart/2005/8/layout/lProcess1"/>
    <dgm:cxn modelId="{01B51D12-B84B-4E6A-8AB0-FE44C67ED79D}" type="presParOf" srcId="{207A94F8-4530-4AF4-8F84-4263E4B4767E}" destId="{B1DD7865-388F-4BF1-9898-069AB4292ACE}" srcOrd="3" destOrd="0" presId="urn:microsoft.com/office/officeart/2005/8/layout/lProcess1"/>
    <dgm:cxn modelId="{5D9725C4-1D43-48CE-89C9-80886CBD4C0B}" type="presParOf" srcId="{207A94F8-4530-4AF4-8F84-4263E4B4767E}" destId="{D03135C0-E335-4A07-A8C2-1ED2A2A7302D}" srcOrd="4" destOrd="0" presId="urn:microsoft.com/office/officeart/2005/8/layout/lProcess1"/>
    <dgm:cxn modelId="{2941FC86-81F3-48F2-A9D8-37F55BA74F0C}" type="presParOf" srcId="{934FDBF8-FCE9-423E-BCA4-BC28740188A1}" destId="{888EE6BC-EB1C-4F8C-A45D-B1996ED1817B}" srcOrd="1" destOrd="0" presId="urn:microsoft.com/office/officeart/2005/8/layout/lProcess1"/>
    <dgm:cxn modelId="{BE721F48-CD1A-4568-B32D-88279EB9EE3A}" type="presParOf" srcId="{934FDBF8-FCE9-423E-BCA4-BC28740188A1}" destId="{38A508E1-786D-4859-A650-07C145686BB1}" srcOrd="2" destOrd="0" presId="urn:microsoft.com/office/officeart/2005/8/layout/lProcess1"/>
    <dgm:cxn modelId="{E5B599E6-005F-4D19-81A3-84A8E6B1F89D}" type="presParOf" srcId="{38A508E1-786D-4859-A650-07C145686BB1}" destId="{581B3A2E-1841-4F97-9222-CD5E9C7C66AA}" srcOrd="0" destOrd="0" presId="urn:microsoft.com/office/officeart/2005/8/layout/lProcess1"/>
    <dgm:cxn modelId="{946733A6-C4CD-4345-8AE8-047044836288}" type="presParOf" srcId="{38A508E1-786D-4859-A650-07C145686BB1}" destId="{B1EC49F4-C352-40F2-8D13-C6E2BB436A31}" srcOrd="1" destOrd="0" presId="urn:microsoft.com/office/officeart/2005/8/layout/lProcess1"/>
    <dgm:cxn modelId="{4E35EF74-47EF-40BA-9AAF-A2E6A176A221}" type="presParOf" srcId="{38A508E1-786D-4859-A650-07C145686BB1}" destId="{9F8CD981-A89F-4996-854B-1DA466D2E75C}" srcOrd="2" destOrd="0" presId="urn:microsoft.com/office/officeart/2005/8/layout/lProcess1"/>
    <dgm:cxn modelId="{7A358F80-B96C-4D3B-B85A-AFC9F633C7CF}" type="presParOf" srcId="{38A508E1-786D-4859-A650-07C145686BB1}" destId="{0481C10E-549D-4E02-845A-62534638C7F9}" srcOrd="3" destOrd="0" presId="urn:microsoft.com/office/officeart/2005/8/layout/lProcess1"/>
    <dgm:cxn modelId="{629E309E-9052-4E38-9B05-0177C0ED7B28}" type="presParOf" srcId="{38A508E1-786D-4859-A650-07C145686BB1}" destId="{D2D82913-D19B-4278-9E4C-68ECC8313D06}" srcOrd="4" destOrd="0" presId="urn:microsoft.com/office/officeart/2005/8/layout/lProcess1"/>
    <dgm:cxn modelId="{8F7808FB-8DE0-47B7-8807-E58F3E88E99D}" type="presParOf" srcId="{38A508E1-786D-4859-A650-07C145686BB1}" destId="{8FF18059-A401-40BE-8393-F7D5952A21D9}" srcOrd="5" destOrd="0" presId="urn:microsoft.com/office/officeart/2005/8/layout/lProcess1"/>
    <dgm:cxn modelId="{D497FF19-E0ED-46B0-8DF8-DEDFBFE0F93B}" type="presParOf" srcId="{38A508E1-786D-4859-A650-07C145686BB1}" destId="{1FFEC5E6-9A5D-4F1F-838F-8A75703B9B93}" srcOrd="6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1365206-4A92-42D6-A5A9-C0DC665D7B80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38275E8-FBA3-4473-8AE9-507E93D1CE62}">
      <dgm:prSet phldrT="[Текст]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ru-RU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rPr>
            <a:t>Усиление</a:t>
          </a:r>
          <a:r>
            <a:rPr lang="ru-RU" baseline="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rPr>
            <a:t> конструкций композитными материалами</a:t>
          </a:r>
          <a:endParaRPr lang="ru-RU" dirty="0">
            <a:solidFill>
              <a:schemeClr val="tx1">
                <a:lumMod val="65000"/>
                <a:lumOff val="35000"/>
              </a:schemeClr>
            </a:solidFill>
            <a:latin typeface="Impact" panose="020B0806030902050204" pitchFamily="34" charset="0"/>
          </a:endParaRPr>
        </a:p>
      </dgm:t>
    </dgm:pt>
    <dgm:pt modelId="{6B1D5E1F-6851-4F9A-AE38-FA653CE2EB34}" type="parTrans" cxnId="{D9B68EEC-FEFC-45AB-921E-EAB33DF1B562}">
      <dgm:prSet/>
      <dgm:spPr/>
      <dgm:t>
        <a:bodyPr/>
        <a:lstStyle/>
        <a:p>
          <a:endParaRPr lang="ru-RU"/>
        </a:p>
      </dgm:t>
    </dgm:pt>
    <dgm:pt modelId="{8762AA4F-5DC4-4494-9F97-B9BD1DDB1075}" type="sibTrans" cxnId="{D9B68EEC-FEFC-45AB-921E-EAB33DF1B562}">
      <dgm:prSet/>
      <dgm:spPr/>
      <dgm:t>
        <a:bodyPr/>
        <a:lstStyle/>
        <a:p>
          <a:endParaRPr lang="ru-RU"/>
        </a:p>
      </dgm:t>
    </dgm:pt>
    <dgm:pt modelId="{651D5E77-F080-4A05-9F9D-15FB9D2E4CB9}">
      <dgm:prSet phldrT="[Текст]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ru-RU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rPr>
            <a:t>Инъектирование</a:t>
          </a:r>
          <a:r>
            <a:rPr lang="ru-RU" baseline="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rPr>
            <a:t> полостей, трещин</a:t>
          </a:r>
          <a:endParaRPr lang="ru-RU" dirty="0">
            <a:solidFill>
              <a:schemeClr val="tx1">
                <a:lumMod val="65000"/>
                <a:lumOff val="35000"/>
              </a:schemeClr>
            </a:solidFill>
            <a:latin typeface="Impact" panose="020B0806030902050204" pitchFamily="34" charset="0"/>
          </a:endParaRPr>
        </a:p>
      </dgm:t>
    </dgm:pt>
    <dgm:pt modelId="{3A24EF2B-7C6A-4660-A831-08ED8A3A677D}" type="parTrans" cxnId="{CD241FE6-974F-40B7-9CEF-5CEF3AF5E673}">
      <dgm:prSet/>
      <dgm:spPr/>
      <dgm:t>
        <a:bodyPr/>
        <a:lstStyle/>
        <a:p>
          <a:endParaRPr lang="ru-RU"/>
        </a:p>
      </dgm:t>
    </dgm:pt>
    <dgm:pt modelId="{0371CF17-1D92-41E1-94D9-6926504FA21E}" type="sibTrans" cxnId="{CD241FE6-974F-40B7-9CEF-5CEF3AF5E673}">
      <dgm:prSet/>
      <dgm:spPr/>
      <dgm:t>
        <a:bodyPr/>
        <a:lstStyle/>
        <a:p>
          <a:endParaRPr lang="ru-RU"/>
        </a:p>
      </dgm:t>
    </dgm:pt>
    <dgm:pt modelId="{F279EAE7-A4F9-47DA-9611-CECD2B0EA644}">
      <dgm:prSet phldrT="[Текст]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ru-RU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rPr>
            <a:t>Усиление конструкций преднапряженными канатами</a:t>
          </a:r>
        </a:p>
      </dgm:t>
    </dgm:pt>
    <dgm:pt modelId="{EAB2E82D-D94F-4E9C-9E99-BC526843F41F}" type="parTrans" cxnId="{AB039EE5-4DEC-4E41-9739-AA0169CED96A}">
      <dgm:prSet/>
      <dgm:spPr/>
      <dgm:t>
        <a:bodyPr/>
        <a:lstStyle/>
        <a:p>
          <a:endParaRPr lang="ru-RU"/>
        </a:p>
      </dgm:t>
    </dgm:pt>
    <dgm:pt modelId="{DE9991B7-4F2F-4169-B8A8-3F59FAEFB2AD}" type="sibTrans" cxnId="{AB039EE5-4DEC-4E41-9739-AA0169CED96A}">
      <dgm:prSet/>
      <dgm:spPr/>
      <dgm:t>
        <a:bodyPr/>
        <a:lstStyle/>
        <a:p>
          <a:endParaRPr lang="ru-RU"/>
        </a:p>
      </dgm:t>
    </dgm:pt>
    <dgm:pt modelId="{F1EAB387-0B55-49D3-AB84-9DE622E5473A}">
      <dgm:prSet phldrT="[Текст]" phldr="1"/>
      <dgm:spPr/>
      <dgm:t>
        <a:bodyPr/>
        <a:lstStyle/>
        <a:p>
          <a:endParaRPr lang="ru-RU" dirty="0"/>
        </a:p>
      </dgm:t>
    </dgm:pt>
    <dgm:pt modelId="{B358CA24-B998-4384-BF15-8D35AE895550}" type="sibTrans" cxnId="{603066B0-CDC1-47BB-9ED0-3A1E4A49CC1B}">
      <dgm:prSet/>
      <dgm:spPr/>
      <dgm:t>
        <a:bodyPr/>
        <a:lstStyle/>
        <a:p>
          <a:endParaRPr lang="ru-RU"/>
        </a:p>
      </dgm:t>
    </dgm:pt>
    <dgm:pt modelId="{C05BA2FD-AC1F-4886-8B59-766AD78B041B}" type="parTrans" cxnId="{603066B0-CDC1-47BB-9ED0-3A1E4A49CC1B}">
      <dgm:prSet/>
      <dgm:spPr/>
      <dgm:t>
        <a:bodyPr/>
        <a:lstStyle/>
        <a:p>
          <a:endParaRPr lang="ru-RU"/>
        </a:p>
      </dgm:t>
    </dgm:pt>
    <dgm:pt modelId="{EAE789BA-524B-4501-A76F-3677016DEE19}" type="pres">
      <dgm:prSet presAssocID="{C1365206-4A92-42D6-A5A9-C0DC665D7B80}" presName="vert0" presStyleCnt="0">
        <dgm:presLayoutVars>
          <dgm:dir/>
          <dgm:animOne val="branch"/>
          <dgm:animLvl val="lvl"/>
        </dgm:presLayoutVars>
      </dgm:prSet>
      <dgm:spPr/>
    </dgm:pt>
    <dgm:pt modelId="{042AE596-6586-4094-AD1A-D4E500C153FE}" type="pres">
      <dgm:prSet presAssocID="{F1EAB387-0B55-49D3-AB84-9DE622E5473A}" presName="thickLine" presStyleLbl="alignNode1" presStyleIdx="0" presStyleCnt="1"/>
      <dgm:spPr/>
    </dgm:pt>
    <dgm:pt modelId="{7FFD563B-C8CC-4FEF-B28C-1E0727B6908C}" type="pres">
      <dgm:prSet presAssocID="{F1EAB387-0B55-49D3-AB84-9DE622E5473A}" presName="horz1" presStyleCnt="0"/>
      <dgm:spPr/>
    </dgm:pt>
    <dgm:pt modelId="{926B5A90-BCA8-49FD-B095-EA55E12C546E}" type="pres">
      <dgm:prSet presAssocID="{F1EAB387-0B55-49D3-AB84-9DE622E5473A}" presName="tx1" presStyleLbl="revTx" presStyleIdx="0" presStyleCnt="4"/>
      <dgm:spPr/>
    </dgm:pt>
    <dgm:pt modelId="{E5A70F8F-4547-44B8-9347-93AAF84E8601}" type="pres">
      <dgm:prSet presAssocID="{F1EAB387-0B55-49D3-AB84-9DE622E5473A}" presName="vert1" presStyleCnt="0"/>
      <dgm:spPr/>
    </dgm:pt>
    <dgm:pt modelId="{B6B29E68-15E4-4C53-98C9-E9488D61B30F}" type="pres">
      <dgm:prSet presAssocID="{838275E8-FBA3-4473-8AE9-507E93D1CE62}" presName="vertSpace2a" presStyleCnt="0"/>
      <dgm:spPr/>
    </dgm:pt>
    <dgm:pt modelId="{605E72C4-426A-4CB0-84B6-1E44E0768DC1}" type="pres">
      <dgm:prSet presAssocID="{838275E8-FBA3-4473-8AE9-507E93D1CE62}" presName="horz2" presStyleCnt="0"/>
      <dgm:spPr/>
    </dgm:pt>
    <dgm:pt modelId="{76BB0544-A5BB-4680-B30F-23A2EB36DB4B}" type="pres">
      <dgm:prSet presAssocID="{838275E8-FBA3-4473-8AE9-507E93D1CE62}" presName="horzSpace2" presStyleCnt="0"/>
      <dgm:spPr/>
    </dgm:pt>
    <dgm:pt modelId="{3C51A0BC-C786-4A3D-835D-F3DAEDABE6E4}" type="pres">
      <dgm:prSet presAssocID="{838275E8-FBA3-4473-8AE9-507E93D1CE62}" presName="tx2" presStyleLbl="revTx" presStyleIdx="1" presStyleCnt="4"/>
      <dgm:spPr/>
    </dgm:pt>
    <dgm:pt modelId="{3D41F94E-644C-48B9-AAFE-3EC4063F520F}" type="pres">
      <dgm:prSet presAssocID="{838275E8-FBA3-4473-8AE9-507E93D1CE62}" presName="vert2" presStyleCnt="0"/>
      <dgm:spPr/>
    </dgm:pt>
    <dgm:pt modelId="{F33A71B8-E36C-40F8-A163-A05A773F8FF8}" type="pres">
      <dgm:prSet presAssocID="{838275E8-FBA3-4473-8AE9-507E93D1CE62}" presName="thinLine2b" presStyleLbl="callout" presStyleIdx="0" presStyleCnt="3"/>
      <dgm:spPr/>
    </dgm:pt>
    <dgm:pt modelId="{7477D6A9-8FF0-4853-B69F-DEAD017789F7}" type="pres">
      <dgm:prSet presAssocID="{838275E8-FBA3-4473-8AE9-507E93D1CE62}" presName="vertSpace2b" presStyleCnt="0"/>
      <dgm:spPr/>
    </dgm:pt>
    <dgm:pt modelId="{47105FA8-D86A-4D7F-8AC7-8868E5C1579B}" type="pres">
      <dgm:prSet presAssocID="{651D5E77-F080-4A05-9F9D-15FB9D2E4CB9}" presName="horz2" presStyleCnt="0"/>
      <dgm:spPr/>
    </dgm:pt>
    <dgm:pt modelId="{146C596A-439A-4395-9F65-0DB23321F4B5}" type="pres">
      <dgm:prSet presAssocID="{651D5E77-F080-4A05-9F9D-15FB9D2E4CB9}" presName="horzSpace2" presStyleCnt="0"/>
      <dgm:spPr/>
    </dgm:pt>
    <dgm:pt modelId="{C4E3309C-53F7-46DE-8C81-6D06C36EF81B}" type="pres">
      <dgm:prSet presAssocID="{651D5E77-F080-4A05-9F9D-15FB9D2E4CB9}" presName="tx2" presStyleLbl="revTx" presStyleIdx="2" presStyleCnt="4"/>
      <dgm:spPr/>
    </dgm:pt>
    <dgm:pt modelId="{F1E4B03D-EB7B-43F2-9DDE-DAB3785C5BB1}" type="pres">
      <dgm:prSet presAssocID="{651D5E77-F080-4A05-9F9D-15FB9D2E4CB9}" presName="vert2" presStyleCnt="0"/>
      <dgm:spPr/>
    </dgm:pt>
    <dgm:pt modelId="{1A576F93-8188-4FB7-A18E-AD0ECF7308B0}" type="pres">
      <dgm:prSet presAssocID="{651D5E77-F080-4A05-9F9D-15FB9D2E4CB9}" presName="thinLine2b" presStyleLbl="callout" presStyleIdx="1" presStyleCnt="3"/>
      <dgm:spPr/>
    </dgm:pt>
    <dgm:pt modelId="{DA675507-6EC8-4CCB-955A-271244321A21}" type="pres">
      <dgm:prSet presAssocID="{651D5E77-F080-4A05-9F9D-15FB9D2E4CB9}" presName="vertSpace2b" presStyleCnt="0"/>
      <dgm:spPr/>
    </dgm:pt>
    <dgm:pt modelId="{98EC54E8-B919-4187-877A-42851B375333}" type="pres">
      <dgm:prSet presAssocID="{F279EAE7-A4F9-47DA-9611-CECD2B0EA644}" presName="horz2" presStyleCnt="0"/>
      <dgm:spPr/>
    </dgm:pt>
    <dgm:pt modelId="{BEAE0E39-282C-481C-970A-4950B4870DF3}" type="pres">
      <dgm:prSet presAssocID="{F279EAE7-A4F9-47DA-9611-CECD2B0EA644}" presName="horzSpace2" presStyleCnt="0"/>
      <dgm:spPr/>
    </dgm:pt>
    <dgm:pt modelId="{67CFA12F-82EC-40F8-A492-16463074B286}" type="pres">
      <dgm:prSet presAssocID="{F279EAE7-A4F9-47DA-9611-CECD2B0EA644}" presName="tx2" presStyleLbl="revTx" presStyleIdx="3" presStyleCnt="4"/>
      <dgm:spPr/>
    </dgm:pt>
    <dgm:pt modelId="{7CC42E23-1973-4164-A501-221BB0735BFC}" type="pres">
      <dgm:prSet presAssocID="{F279EAE7-A4F9-47DA-9611-CECD2B0EA644}" presName="vert2" presStyleCnt="0"/>
      <dgm:spPr/>
    </dgm:pt>
    <dgm:pt modelId="{67C2E23E-209D-413E-A157-0FEDA722C86C}" type="pres">
      <dgm:prSet presAssocID="{F279EAE7-A4F9-47DA-9611-CECD2B0EA644}" presName="thinLine2b" presStyleLbl="callout" presStyleIdx="2" presStyleCnt="3"/>
      <dgm:spPr/>
    </dgm:pt>
    <dgm:pt modelId="{9A7A0B1D-A3D2-4017-B53F-472200A0AEA7}" type="pres">
      <dgm:prSet presAssocID="{F279EAE7-A4F9-47DA-9611-CECD2B0EA644}" presName="vertSpace2b" presStyleCnt="0"/>
      <dgm:spPr/>
    </dgm:pt>
  </dgm:ptLst>
  <dgm:cxnLst>
    <dgm:cxn modelId="{B97CD614-02C3-49BB-A931-89CB8881DAA7}" type="presOf" srcId="{F279EAE7-A4F9-47DA-9611-CECD2B0EA644}" destId="{67CFA12F-82EC-40F8-A492-16463074B286}" srcOrd="0" destOrd="0" presId="urn:microsoft.com/office/officeart/2008/layout/LinedList"/>
    <dgm:cxn modelId="{96FF5B27-4EC5-45E9-9B93-9022408E0E2D}" type="presOf" srcId="{C1365206-4A92-42D6-A5A9-C0DC665D7B80}" destId="{EAE789BA-524B-4501-A76F-3677016DEE19}" srcOrd="0" destOrd="0" presId="urn:microsoft.com/office/officeart/2008/layout/LinedList"/>
    <dgm:cxn modelId="{8E032A37-44FB-43DB-BC4A-4DAAEDFF10EC}" type="presOf" srcId="{F1EAB387-0B55-49D3-AB84-9DE622E5473A}" destId="{926B5A90-BCA8-49FD-B095-EA55E12C546E}" srcOrd="0" destOrd="0" presId="urn:microsoft.com/office/officeart/2008/layout/LinedList"/>
    <dgm:cxn modelId="{603066B0-CDC1-47BB-9ED0-3A1E4A49CC1B}" srcId="{C1365206-4A92-42D6-A5A9-C0DC665D7B80}" destId="{F1EAB387-0B55-49D3-AB84-9DE622E5473A}" srcOrd="0" destOrd="0" parTransId="{C05BA2FD-AC1F-4886-8B59-766AD78B041B}" sibTransId="{B358CA24-B998-4384-BF15-8D35AE895550}"/>
    <dgm:cxn modelId="{D4CA6DD2-B507-4FE0-9927-DD86B97804C0}" type="presOf" srcId="{651D5E77-F080-4A05-9F9D-15FB9D2E4CB9}" destId="{C4E3309C-53F7-46DE-8C81-6D06C36EF81B}" srcOrd="0" destOrd="0" presId="urn:microsoft.com/office/officeart/2008/layout/LinedList"/>
    <dgm:cxn modelId="{AB039EE5-4DEC-4E41-9739-AA0169CED96A}" srcId="{F1EAB387-0B55-49D3-AB84-9DE622E5473A}" destId="{F279EAE7-A4F9-47DA-9611-CECD2B0EA644}" srcOrd="2" destOrd="0" parTransId="{EAB2E82D-D94F-4E9C-9E99-BC526843F41F}" sibTransId="{DE9991B7-4F2F-4169-B8A8-3F59FAEFB2AD}"/>
    <dgm:cxn modelId="{CD241FE6-974F-40B7-9CEF-5CEF3AF5E673}" srcId="{F1EAB387-0B55-49D3-AB84-9DE622E5473A}" destId="{651D5E77-F080-4A05-9F9D-15FB9D2E4CB9}" srcOrd="1" destOrd="0" parTransId="{3A24EF2B-7C6A-4660-A831-08ED8A3A677D}" sibTransId="{0371CF17-1D92-41E1-94D9-6926504FA21E}"/>
    <dgm:cxn modelId="{E86BF8E6-3B4C-4915-A6F1-AD86E624A8DB}" type="presOf" srcId="{838275E8-FBA3-4473-8AE9-507E93D1CE62}" destId="{3C51A0BC-C786-4A3D-835D-F3DAEDABE6E4}" srcOrd="0" destOrd="0" presId="urn:microsoft.com/office/officeart/2008/layout/LinedList"/>
    <dgm:cxn modelId="{D9B68EEC-FEFC-45AB-921E-EAB33DF1B562}" srcId="{F1EAB387-0B55-49D3-AB84-9DE622E5473A}" destId="{838275E8-FBA3-4473-8AE9-507E93D1CE62}" srcOrd="0" destOrd="0" parTransId="{6B1D5E1F-6851-4F9A-AE38-FA653CE2EB34}" sibTransId="{8762AA4F-5DC4-4494-9F97-B9BD1DDB1075}"/>
    <dgm:cxn modelId="{41696933-83D2-49F1-AF86-23153ACEC8FB}" type="presParOf" srcId="{EAE789BA-524B-4501-A76F-3677016DEE19}" destId="{042AE596-6586-4094-AD1A-D4E500C153FE}" srcOrd="0" destOrd="0" presId="urn:microsoft.com/office/officeart/2008/layout/LinedList"/>
    <dgm:cxn modelId="{EB995965-98BF-4A6D-9106-D54352C7B6E1}" type="presParOf" srcId="{EAE789BA-524B-4501-A76F-3677016DEE19}" destId="{7FFD563B-C8CC-4FEF-B28C-1E0727B6908C}" srcOrd="1" destOrd="0" presId="urn:microsoft.com/office/officeart/2008/layout/LinedList"/>
    <dgm:cxn modelId="{357AC6CB-7AFD-49BE-A80C-3FD70A9F4BFC}" type="presParOf" srcId="{7FFD563B-C8CC-4FEF-B28C-1E0727B6908C}" destId="{926B5A90-BCA8-49FD-B095-EA55E12C546E}" srcOrd="0" destOrd="0" presId="urn:microsoft.com/office/officeart/2008/layout/LinedList"/>
    <dgm:cxn modelId="{6A34A70F-574F-4345-9E25-DB9365787AA0}" type="presParOf" srcId="{7FFD563B-C8CC-4FEF-B28C-1E0727B6908C}" destId="{E5A70F8F-4547-44B8-9347-93AAF84E8601}" srcOrd="1" destOrd="0" presId="urn:microsoft.com/office/officeart/2008/layout/LinedList"/>
    <dgm:cxn modelId="{DE063C08-F77D-4777-9676-5CB81C5432B2}" type="presParOf" srcId="{E5A70F8F-4547-44B8-9347-93AAF84E8601}" destId="{B6B29E68-15E4-4C53-98C9-E9488D61B30F}" srcOrd="0" destOrd="0" presId="urn:microsoft.com/office/officeart/2008/layout/LinedList"/>
    <dgm:cxn modelId="{1555D6AD-D975-4FE6-987C-ECF645DEF90B}" type="presParOf" srcId="{E5A70F8F-4547-44B8-9347-93AAF84E8601}" destId="{605E72C4-426A-4CB0-84B6-1E44E0768DC1}" srcOrd="1" destOrd="0" presId="urn:microsoft.com/office/officeart/2008/layout/LinedList"/>
    <dgm:cxn modelId="{B47782FD-9AEC-457F-94FE-5DEEE17A6D1B}" type="presParOf" srcId="{605E72C4-426A-4CB0-84B6-1E44E0768DC1}" destId="{76BB0544-A5BB-4680-B30F-23A2EB36DB4B}" srcOrd="0" destOrd="0" presId="urn:microsoft.com/office/officeart/2008/layout/LinedList"/>
    <dgm:cxn modelId="{3A0192B9-349A-477F-857A-067913D0522C}" type="presParOf" srcId="{605E72C4-426A-4CB0-84B6-1E44E0768DC1}" destId="{3C51A0BC-C786-4A3D-835D-F3DAEDABE6E4}" srcOrd="1" destOrd="0" presId="urn:microsoft.com/office/officeart/2008/layout/LinedList"/>
    <dgm:cxn modelId="{D496D015-972D-4964-B77A-46CDE3B7F816}" type="presParOf" srcId="{605E72C4-426A-4CB0-84B6-1E44E0768DC1}" destId="{3D41F94E-644C-48B9-AAFE-3EC4063F520F}" srcOrd="2" destOrd="0" presId="urn:microsoft.com/office/officeart/2008/layout/LinedList"/>
    <dgm:cxn modelId="{FB13CD06-A0F1-4C2A-A3D6-739305DAA5D1}" type="presParOf" srcId="{E5A70F8F-4547-44B8-9347-93AAF84E8601}" destId="{F33A71B8-E36C-40F8-A163-A05A773F8FF8}" srcOrd="2" destOrd="0" presId="urn:microsoft.com/office/officeart/2008/layout/LinedList"/>
    <dgm:cxn modelId="{86531663-F4EB-4A46-ADB1-927F856B4590}" type="presParOf" srcId="{E5A70F8F-4547-44B8-9347-93AAF84E8601}" destId="{7477D6A9-8FF0-4853-B69F-DEAD017789F7}" srcOrd="3" destOrd="0" presId="urn:microsoft.com/office/officeart/2008/layout/LinedList"/>
    <dgm:cxn modelId="{F0DE25D0-900C-45FC-BD24-B44343EA6416}" type="presParOf" srcId="{E5A70F8F-4547-44B8-9347-93AAF84E8601}" destId="{47105FA8-D86A-4D7F-8AC7-8868E5C1579B}" srcOrd="4" destOrd="0" presId="urn:microsoft.com/office/officeart/2008/layout/LinedList"/>
    <dgm:cxn modelId="{1F072F21-21C1-4893-BCEE-C4386180A432}" type="presParOf" srcId="{47105FA8-D86A-4D7F-8AC7-8868E5C1579B}" destId="{146C596A-439A-4395-9F65-0DB23321F4B5}" srcOrd="0" destOrd="0" presId="urn:microsoft.com/office/officeart/2008/layout/LinedList"/>
    <dgm:cxn modelId="{23E6938E-43D9-400D-9A9B-9554DEE701B1}" type="presParOf" srcId="{47105FA8-D86A-4D7F-8AC7-8868E5C1579B}" destId="{C4E3309C-53F7-46DE-8C81-6D06C36EF81B}" srcOrd="1" destOrd="0" presId="urn:microsoft.com/office/officeart/2008/layout/LinedList"/>
    <dgm:cxn modelId="{25C29231-42C6-4A20-A318-BEE4BD1169C4}" type="presParOf" srcId="{47105FA8-D86A-4D7F-8AC7-8868E5C1579B}" destId="{F1E4B03D-EB7B-43F2-9DDE-DAB3785C5BB1}" srcOrd="2" destOrd="0" presId="urn:microsoft.com/office/officeart/2008/layout/LinedList"/>
    <dgm:cxn modelId="{8BFC0C51-5FA0-4DD8-9DFF-EAE99E66A61C}" type="presParOf" srcId="{E5A70F8F-4547-44B8-9347-93AAF84E8601}" destId="{1A576F93-8188-4FB7-A18E-AD0ECF7308B0}" srcOrd="5" destOrd="0" presId="urn:microsoft.com/office/officeart/2008/layout/LinedList"/>
    <dgm:cxn modelId="{37CA0F44-23FD-4208-B36E-83851D7F0DAD}" type="presParOf" srcId="{E5A70F8F-4547-44B8-9347-93AAF84E8601}" destId="{DA675507-6EC8-4CCB-955A-271244321A21}" srcOrd="6" destOrd="0" presId="urn:microsoft.com/office/officeart/2008/layout/LinedList"/>
    <dgm:cxn modelId="{C3621021-99A0-44D6-9ABB-C5701782E095}" type="presParOf" srcId="{E5A70F8F-4547-44B8-9347-93AAF84E8601}" destId="{98EC54E8-B919-4187-877A-42851B375333}" srcOrd="7" destOrd="0" presId="urn:microsoft.com/office/officeart/2008/layout/LinedList"/>
    <dgm:cxn modelId="{BF898695-BE31-4EBD-B8E6-EEEBD30371DE}" type="presParOf" srcId="{98EC54E8-B919-4187-877A-42851B375333}" destId="{BEAE0E39-282C-481C-970A-4950B4870DF3}" srcOrd="0" destOrd="0" presId="urn:microsoft.com/office/officeart/2008/layout/LinedList"/>
    <dgm:cxn modelId="{2F69D5B9-B637-48F3-98F3-FF106BC793F6}" type="presParOf" srcId="{98EC54E8-B919-4187-877A-42851B375333}" destId="{67CFA12F-82EC-40F8-A492-16463074B286}" srcOrd="1" destOrd="0" presId="urn:microsoft.com/office/officeart/2008/layout/LinedList"/>
    <dgm:cxn modelId="{FE78B380-18BD-4CFC-A681-E1A19C5E314D}" type="presParOf" srcId="{98EC54E8-B919-4187-877A-42851B375333}" destId="{7CC42E23-1973-4164-A501-221BB0735BFC}" srcOrd="2" destOrd="0" presId="urn:microsoft.com/office/officeart/2008/layout/LinedList"/>
    <dgm:cxn modelId="{DB76091A-A55E-4023-B817-F494F1FE88D1}" type="presParOf" srcId="{E5A70F8F-4547-44B8-9347-93AAF84E8601}" destId="{67C2E23E-209D-413E-A157-0FEDA722C86C}" srcOrd="8" destOrd="0" presId="urn:microsoft.com/office/officeart/2008/layout/LinedList"/>
    <dgm:cxn modelId="{032676A8-0A2D-4F02-A246-D0F696FC3920}" type="presParOf" srcId="{E5A70F8F-4547-44B8-9347-93AAF84E8601}" destId="{9A7A0B1D-A3D2-4017-B53F-472200A0AEA7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EE8752D-2B60-49CF-9477-4889FF912BF9}" type="doc">
      <dgm:prSet loTypeId="urn:microsoft.com/office/officeart/2005/8/layout/l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74DDF28-2D78-48A4-9795-129E53C956EC}">
      <dgm:prSet phldrT="[Текст]" custT="1"/>
      <dgm:spPr/>
      <dgm:t>
        <a:bodyPr/>
        <a:lstStyle/>
        <a:p>
          <a:r>
            <a:rPr lang="ru-RU" sz="3200" dirty="0"/>
            <a:t>Достоинства</a:t>
          </a:r>
        </a:p>
      </dgm:t>
    </dgm:pt>
    <dgm:pt modelId="{5BADB15F-0FAD-484D-BC91-DBFC2F5F2D78}" type="parTrans" cxnId="{B0209092-5D09-41F6-ABBC-843FA8B1EAE8}">
      <dgm:prSet/>
      <dgm:spPr/>
      <dgm:t>
        <a:bodyPr/>
        <a:lstStyle/>
        <a:p>
          <a:endParaRPr lang="ru-RU" sz="3200"/>
        </a:p>
      </dgm:t>
    </dgm:pt>
    <dgm:pt modelId="{F5F1167D-67A1-4CD9-9340-6D61D6DA37D9}" type="sibTrans" cxnId="{B0209092-5D09-41F6-ABBC-843FA8B1EAE8}">
      <dgm:prSet/>
      <dgm:spPr/>
      <dgm:t>
        <a:bodyPr/>
        <a:lstStyle/>
        <a:p>
          <a:endParaRPr lang="ru-RU" sz="3200"/>
        </a:p>
      </dgm:t>
    </dgm:pt>
    <dgm:pt modelId="{F80C717F-5F87-4F3E-BFEE-76DC31C7C9ED}">
      <dgm:prSet phldrT="[Текст]" custT="1"/>
      <dgm:spPr/>
      <dgm:t>
        <a:bodyPr/>
        <a:lstStyle/>
        <a:p>
          <a:r>
            <a:rPr lang="ru-RU" sz="1400" dirty="0"/>
            <a:t>Устойчивость большинства материалов к агрессивным средам</a:t>
          </a:r>
        </a:p>
      </dgm:t>
    </dgm:pt>
    <dgm:pt modelId="{B83BED3F-47B1-47EC-A4C7-21B3696C2CE0}" type="parTrans" cxnId="{78DA3845-55D8-4BF7-A4CD-A8AD7C11B3C1}">
      <dgm:prSet/>
      <dgm:spPr/>
      <dgm:t>
        <a:bodyPr/>
        <a:lstStyle/>
        <a:p>
          <a:endParaRPr lang="ru-RU" sz="3200"/>
        </a:p>
      </dgm:t>
    </dgm:pt>
    <dgm:pt modelId="{03DBA8E7-8257-4849-BDBC-5D6480105239}" type="sibTrans" cxnId="{78DA3845-55D8-4BF7-A4CD-A8AD7C11B3C1}">
      <dgm:prSet/>
      <dgm:spPr/>
      <dgm:t>
        <a:bodyPr/>
        <a:lstStyle/>
        <a:p>
          <a:endParaRPr lang="ru-RU" sz="3200"/>
        </a:p>
      </dgm:t>
    </dgm:pt>
    <dgm:pt modelId="{EC2818FC-067B-48E1-B126-0AD1564F8D67}">
      <dgm:prSet phldrT="[Текст]" custT="1"/>
      <dgm:spPr/>
      <dgm:t>
        <a:bodyPr/>
        <a:lstStyle/>
        <a:p>
          <a:r>
            <a:rPr lang="ru-RU" sz="1400" dirty="0"/>
            <a:t>Увеличение прочности с минимальным увеличением сечения конструкции</a:t>
          </a:r>
        </a:p>
      </dgm:t>
    </dgm:pt>
    <dgm:pt modelId="{EB507B54-85B4-4BF7-A466-9624076DA6EA}" type="parTrans" cxnId="{052139DB-5391-4E7D-AFC9-1062762375BF}">
      <dgm:prSet/>
      <dgm:spPr/>
      <dgm:t>
        <a:bodyPr/>
        <a:lstStyle/>
        <a:p>
          <a:endParaRPr lang="ru-RU" sz="3200"/>
        </a:p>
      </dgm:t>
    </dgm:pt>
    <dgm:pt modelId="{88A8E4FF-51C5-44FD-9121-F5EA20D3A1E9}" type="sibTrans" cxnId="{052139DB-5391-4E7D-AFC9-1062762375BF}">
      <dgm:prSet/>
      <dgm:spPr/>
      <dgm:t>
        <a:bodyPr/>
        <a:lstStyle/>
        <a:p>
          <a:endParaRPr lang="ru-RU" sz="3200"/>
        </a:p>
      </dgm:t>
    </dgm:pt>
    <dgm:pt modelId="{F9457EA1-2832-447F-8E87-8C743059D649}">
      <dgm:prSet phldrT="[Текст]" custT="1"/>
      <dgm:spPr>
        <a:solidFill>
          <a:srgbClr val="C00000"/>
        </a:solidFill>
      </dgm:spPr>
      <dgm:t>
        <a:bodyPr/>
        <a:lstStyle/>
        <a:p>
          <a:r>
            <a:rPr lang="ru-RU" sz="3200" dirty="0"/>
            <a:t>Недостатки</a:t>
          </a:r>
        </a:p>
      </dgm:t>
    </dgm:pt>
    <dgm:pt modelId="{286B1B74-5A1A-4878-93A4-73E775A0FEC0}" type="parTrans" cxnId="{F36B53A2-0993-4A5A-95F2-A5D5BAC9767E}">
      <dgm:prSet/>
      <dgm:spPr/>
      <dgm:t>
        <a:bodyPr/>
        <a:lstStyle/>
        <a:p>
          <a:endParaRPr lang="ru-RU" sz="3200"/>
        </a:p>
      </dgm:t>
    </dgm:pt>
    <dgm:pt modelId="{77921ECD-2AF3-456D-8FBB-1EED8DD3CDB3}" type="sibTrans" cxnId="{F36B53A2-0993-4A5A-95F2-A5D5BAC9767E}">
      <dgm:prSet/>
      <dgm:spPr/>
      <dgm:t>
        <a:bodyPr/>
        <a:lstStyle/>
        <a:p>
          <a:endParaRPr lang="ru-RU" sz="3200"/>
        </a:p>
      </dgm:t>
    </dgm:pt>
    <dgm:pt modelId="{A76A5316-BEB3-41AC-91C6-40FD41B34635}">
      <dgm:prSet phldrT="[Текст]" custT="1"/>
      <dgm:spPr/>
      <dgm:t>
        <a:bodyPr/>
        <a:lstStyle/>
        <a:p>
          <a:r>
            <a:rPr lang="ru-RU" sz="1800" dirty="0"/>
            <a:t>Дороговизна</a:t>
          </a:r>
          <a:r>
            <a:rPr lang="ru-RU" sz="1800" baseline="0" dirty="0"/>
            <a:t> усиления</a:t>
          </a:r>
          <a:endParaRPr lang="ru-RU" sz="1800" dirty="0"/>
        </a:p>
      </dgm:t>
    </dgm:pt>
    <dgm:pt modelId="{481D1678-7DAB-4466-8C3B-A430A3AA17C6}" type="parTrans" cxnId="{177CE071-02AC-4366-A120-D02BDEE418EB}">
      <dgm:prSet/>
      <dgm:spPr/>
      <dgm:t>
        <a:bodyPr/>
        <a:lstStyle/>
        <a:p>
          <a:endParaRPr lang="ru-RU" sz="3200"/>
        </a:p>
      </dgm:t>
    </dgm:pt>
    <dgm:pt modelId="{23D24413-D985-470B-AA21-3F7A33505B3B}" type="sibTrans" cxnId="{177CE071-02AC-4366-A120-D02BDEE418EB}">
      <dgm:prSet/>
      <dgm:spPr/>
      <dgm:t>
        <a:bodyPr/>
        <a:lstStyle/>
        <a:p>
          <a:endParaRPr lang="ru-RU" sz="3200"/>
        </a:p>
      </dgm:t>
    </dgm:pt>
    <dgm:pt modelId="{8D6F3539-E7DB-4357-BDA3-6F3ECD8E33EB}">
      <dgm:prSet phldrT="[Текст]" custT="1"/>
      <dgm:spPr/>
      <dgm:t>
        <a:bodyPr/>
        <a:lstStyle/>
        <a:p>
          <a:r>
            <a:rPr lang="ru-RU" sz="2000" dirty="0"/>
            <a:t>Требуются</a:t>
          </a:r>
          <a:r>
            <a:rPr lang="ru-RU" sz="2000" baseline="0" dirty="0"/>
            <a:t> квалифицированные работники для правильного монтажа материалов усиления</a:t>
          </a:r>
          <a:endParaRPr lang="ru-RU" sz="2000" dirty="0"/>
        </a:p>
      </dgm:t>
    </dgm:pt>
    <dgm:pt modelId="{0BEF96E9-43E7-47D3-A1FC-DF59BC2790A0}" type="parTrans" cxnId="{35E8B736-40A3-4CFF-8739-08D9C0A38A0B}">
      <dgm:prSet/>
      <dgm:spPr/>
      <dgm:t>
        <a:bodyPr/>
        <a:lstStyle/>
        <a:p>
          <a:endParaRPr lang="ru-RU" sz="3200"/>
        </a:p>
      </dgm:t>
    </dgm:pt>
    <dgm:pt modelId="{0415B42E-65F1-42B1-AD79-9E3A5A2EDBCA}" type="sibTrans" cxnId="{35E8B736-40A3-4CFF-8739-08D9C0A38A0B}">
      <dgm:prSet/>
      <dgm:spPr/>
      <dgm:t>
        <a:bodyPr/>
        <a:lstStyle/>
        <a:p>
          <a:endParaRPr lang="ru-RU" sz="3200"/>
        </a:p>
      </dgm:t>
    </dgm:pt>
    <dgm:pt modelId="{9C8AC0D3-8F0F-4895-9871-9E039CF9868E}">
      <dgm:prSet/>
      <dgm:spPr/>
      <dgm:t>
        <a:bodyPr/>
        <a:lstStyle/>
        <a:p>
          <a:r>
            <a:rPr lang="ru-RU" dirty="0"/>
            <a:t>Увеличение прочности с минимальным увеличением массы конструкции</a:t>
          </a:r>
        </a:p>
      </dgm:t>
    </dgm:pt>
    <dgm:pt modelId="{CB9A9DC3-DE2F-4341-8A7B-28B84AF3937F}" type="parTrans" cxnId="{D9BEF474-D89F-4767-A876-2DEEB1CD746B}">
      <dgm:prSet/>
      <dgm:spPr/>
      <dgm:t>
        <a:bodyPr/>
        <a:lstStyle/>
        <a:p>
          <a:endParaRPr lang="ru-RU"/>
        </a:p>
      </dgm:t>
    </dgm:pt>
    <dgm:pt modelId="{B28BF5B3-DC40-4DCF-AE48-FFC9BDD8F34C}" type="sibTrans" cxnId="{D9BEF474-D89F-4767-A876-2DEEB1CD746B}">
      <dgm:prSet/>
      <dgm:spPr/>
      <dgm:t>
        <a:bodyPr/>
        <a:lstStyle/>
        <a:p>
          <a:endParaRPr lang="ru-RU"/>
        </a:p>
      </dgm:t>
    </dgm:pt>
    <dgm:pt modelId="{3B85BD63-130E-4715-B11B-ED982448435E}">
      <dgm:prSet/>
      <dgm:spPr/>
      <dgm:t>
        <a:bodyPr/>
        <a:lstStyle/>
        <a:p>
          <a:r>
            <a:rPr lang="ru-RU" dirty="0"/>
            <a:t>Менее трудоемкий процесс усиления</a:t>
          </a:r>
        </a:p>
      </dgm:t>
    </dgm:pt>
    <dgm:pt modelId="{88E28049-2A46-4385-A74E-A69DF6BAB80C}" type="parTrans" cxnId="{C47D61B4-6D16-43EB-8E7C-B2B83CD05E1B}">
      <dgm:prSet/>
      <dgm:spPr/>
      <dgm:t>
        <a:bodyPr/>
        <a:lstStyle/>
        <a:p>
          <a:endParaRPr lang="ru-RU"/>
        </a:p>
      </dgm:t>
    </dgm:pt>
    <dgm:pt modelId="{E22CA1C8-194A-4D7F-83DF-D8A1541076B9}" type="sibTrans" cxnId="{C47D61B4-6D16-43EB-8E7C-B2B83CD05E1B}">
      <dgm:prSet/>
      <dgm:spPr/>
      <dgm:t>
        <a:bodyPr/>
        <a:lstStyle/>
        <a:p>
          <a:endParaRPr lang="ru-RU"/>
        </a:p>
      </dgm:t>
    </dgm:pt>
    <dgm:pt modelId="{934FDBF8-FCE9-423E-BCA4-BC28740188A1}" type="pres">
      <dgm:prSet presAssocID="{BEE8752D-2B60-49CF-9477-4889FF912BF9}" presName="Name0" presStyleCnt="0">
        <dgm:presLayoutVars>
          <dgm:dir/>
          <dgm:animLvl val="lvl"/>
          <dgm:resizeHandles val="exact"/>
        </dgm:presLayoutVars>
      </dgm:prSet>
      <dgm:spPr/>
    </dgm:pt>
    <dgm:pt modelId="{207A94F8-4530-4AF4-8F84-4263E4B4767E}" type="pres">
      <dgm:prSet presAssocID="{874DDF28-2D78-48A4-9795-129E53C956EC}" presName="vertFlow" presStyleCnt="0"/>
      <dgm:spPr/>
    </dgm:pt>
    <dgm:pt modelId="{80F1D98B-85AF-4D5E-BFB8-20ACD4E03383}" type="pres">
      <dgm:prSet presAssocID="{874DDF28-2D78-48A4-9795-129E53C956EC}" presName="header" presStyleLbl="node1" presStyleIdx="0" presStyleCnt="2"/>
      <dgm:spPr/>
    </dgm:pt>
    <dgm:pt modelId="{3023AECF-23BD-490F-9662-B89269BC2504}" type="pres">
      <dgm:prSet presAssocID="{B83BED3F-47B1-47EC-A4C7-21B3696C2CE0}" presName="parTrans" presStyleLbl="sibTrans2D1" presStyleIdx="0" presStyleCnt="6"/>
      <dgm:spPr/>
    </dgm:pt>
    <dgm:pt modelId="{852A281C-3C93-4E12-B9F7-18F21C508AE7}" type="pres">
      <dgm:prSet presAssocID="{F80C717F-5F87-4F3E-BFEE-76DC31C7C9ED}" presName="child" presStyleLbl="alignAccFollowNode1" presStyleIdx="0" presStyleCnt="6">
        <dgm:presLayoutVars>
          <dgm:chMax val="0"/>
          <dgm:bulletEnabled val="1"/>
        </dgm:presLayoutVars>
      </dgm:prSet>
      <dgm:spPr/>
    </dgm:pt>
    <dgm:pt modelId="{B1DD7865-388F-4BF1-9898-069AB4292ACE}" type="pres">
      <dgm:prSet presAssocID="{03DBA8E7-8257-4849-BDBC-5D6480105239}" presName="sibTrans" presStyleLbl="sibTrans2D1" presStyleIdx="1" presStyleCnt="6"/>
      <dgm:spPr/>
    </dgm:pt>
    <dgm:pt modelId="{D03135C0-E335-4A07-A8C2-1ED2A2A7302D}" type="pres">
      <dgm:prSet presAssocID="{EC2818FC-067B-48E1-B126-0AD1564F8D67}" presName="child" presStyleLbl="alignAccFollowNode1" presStyleIdx="1" presStyleCnt="6">
        <dgm:presLayoutVars>
          <dgm:chMax val="0"/>
          <dgm:bulletEnabled val="1"/>
        </dgm:presLayoutVars>
      </dgm:prSet>
      <dgm:spPr/>
    </dgm:pt>
    <dgm:pt modelId="{BFDF26E0-1A8B-42A3-A40F-1D8726B6100E}" type="pres">
      <dgm:prSet presAssocID="{88A8E4FF-51C5-44FD-9121-F5EA20D3A1E9}" presName="sibTrans" presStyleLbl="sibTrans2D1" presStyleIdx="2" presStyleCnt="6"/>
      <dgm:spPr/>
    </dgm:pt>
    <dgm:pt modelId="{BF497BF9-A5D6-4EEE-9394-887483809BEF}" type="pres">
      <dgm:prSet presAssocID="{9C8AC0D3-8F0F-4895-9871-9E039CF9868E}" presName="child" presStyleLbl="alignAccFollowNode1" presStyleIdx="2" presStyleCnt="6">
        <dgm:presLayoutVars>
          <dgm:chMax val="0"/>
          <dgm:bulletEnabled val="1"/>
        </dgm:presLayoutVars>
      </dgm:prSet>
      <dgm:spPr/>
    </dgm:pt>
    <dgm:pt modelId="{D9E77589-4CAA-4311-B92F-0DCC870B0CA1}" type="pres">
      <dgm:prSet presAssocID="{B28BF5B3-DC40-4DCF-AE48-FFC9BDD8F34C}" presName="sibTrans" presStyleLbl="sibTrans2D1" presStyleIdx="3" presStyleCnt="6"/>
      <dgm:spPr/>
    </dgm:pt>
    <dgm:pt modelId="{7E94B01B-D1EB-4371-93EF-71A303521720}" type="pres">
      <dgm:prSet presAssocID="{3B85BD63-130E-4715-B11B-ED982448435E}" presName="child" presStyleLbl="alignAccFollowNode1" presStyleIdx="3" presStyleCnt="6">
        <dgm:presLayoutVars>
          <dgm:chMax val="0"/>
          <dgm:bulletEnabled val="1"/>
        </dgm:presLayoutVars>
      </dgm:prSet>
      <dgm:spPr/>
    </dgm:pt>
    <dgm:pt modelId="{888EE6BC-EB1C-4F8C-A45D-B1996ED1817B}" type="pres">
      <dgm:prSet presAssocID="{874DDF28-2D78-48A4-9795-129E53C956EC}" presName="hSp" presStyleCnt="0"/>
      <dgm:spPr/>
    </dgm:pt>
    <dgm:pt modelId="{38A508E1-786D-4859-A650-07C145686BB1}" type="pres">
      <dgm:prSet presAssocID="{F9457EA1-2832-447F-8E87-8C743059D649}" presName="vertFlow" presStyleCnt="0"/>
      <dgm:spPr/>
    </dgm:pt>
    <dgm:pt modelId="{581B3A2E-1841-4F97-9222-CD5E9C7C66AA}" type="pres">
      <dgm:prSet presAssocID="{F9457EA1-2832-447F-8E87-8C743059D649}" presName="header" presStyleLbl="node1" presStyleIdx="1" presStyleCnt="2"/>
      <dgm:spPr/>
    </dgm:pt>
    <dgm:pt modelId="{B1EC49F4-C352-40F2-8D13-C6E2BB436A31}" type="pres">
      <dgm:prSet presAssocID="{481D1678-7DAB-4466-8C3B-A430A3AA17C6}" presName="parTrans" presStyleLbl="sibTrans2D1" presStyleIdx="4" presStyleCnt="6"/>
      <dgm:spPr/>
    </dgm:pt>
    <dgm:pt modelId="{9F8CD981-A89F-4996-854B-1DA466D2E75C}" type="pres">
      <dgm:prSet presAssocID="{A76A5316-BEB3-41AC-91C6-40FD41B34635}" presName="child" presStyleLbl="alignAccFollowNode1" presStyleIdx="4" presStyleCnt="6">
        <dgm:presLayoutVars>
          <dgm:chMax val="0"/>
          <dgm:bulletEnabled val="1"/>
        </dgm:presLayoutVars>
      </dgm:prSet>
      <dgm:spPr/>
    </dgm:pt>
    <dgm:pt modelId="{0481C10E-549D-4E02-845A-62534638C7F9}" type="pres">
      <dgm:prSet presAssocID="{23D24413-D985-470B-AA21-3F7A33505B3B}" presName="sibTrans" presStyleLbl="sibTrans2D1" presStyleIdx="5" presStyleCnt="6"/>
      <dgm:spPr/>
    </dgm:pt>
    <dgm:pt modelId="{D2D82913-D19B-4278-9E4C-68ECC8313D06}" type="pres">
      <dgm:prSet presAssocID="{8D6F3539-E7DB-4357-BDA3-6F3ECD8E33EB}" presName="child" presStyleLbl="alignAccFollowNode1" presStyleIdx="5" presStyleCnt="6" custScaleY="264482">
        <dgm:presLayoutVars>
          <dgm:chMax val="0"/>
          <dgm:bulletEnabled val="1"/>
        </dgm:presLayoutVars>
      </dgm:prSet>
      <dgm:spPr/>
    </dgm:pt>
  </dgm:ptLst>
  <dgm:cxnLst>
    <dgm:cxn modelId="{28EE8804-8EEB-41E3-9259-65F0E97F2714}" type="presOf" srcId="{A76A5316-BEB3-41AC-91C6-40FD41B34635}" destId="{9F8CD981-A89F-4996-854B-1DA466D2E75C}" srcOrd="0" destOrd="0" presId="urn:microsoft.com/office/officeart/2005/8/layout/lProcess1"/>
    <dgm:cxn modelId="{08FF5C05-8AAD-4367-9FDE-B93B8A819F84}" type="presOf" srcId="{481D1678-7DAB-4466-8C3B-A430A3AA17C6}" destId="{B1EC49F4-C352-40F2-8D13-C6E2BB436A31}" srcOrd="0" destOrd="0" presId="urn:microsoft.com/office/officeart/2005/8/layout/lProcess1"/>
    <dgm:cxn modelId="{2E31BB09-51DF-4B5B-827D-77231B580323}" type="presOf" srcId="{88A8E4FF-51C5-44FD-9121-F5EA20D3A1E9}" destId="{BFDF26E0-1A8B-42A3-A40F-1D8726B6100E}" srcOrd="0" destOrd="0" presId="urn:microsoft.com/office/officeart/2005/8/layout/lProcess1"/>
    <dgm:cxn modelId="{385C8411-3323-46CF-9F39-0935E67467A2}" type="presOf" srcId="{B83BED3F-47B1-47EC-A4C7-21B3696C2CE0}" destId="{3023AECF-23BD-490F-9662-B89269BC2504}" srcOrd="0" destOrd="0" presId="urn:microsoft.com/office/officeart/2005/8/layout/lProcess1"/>
    <dgm:cxn modelId="{BDD27F17-FC93-431D-99A2-5BC69A022522}" type="presOf" srcId="{03DBA8E7-8257-4849-BDBC-5D6480105239}" destId="{B1DD7865-388F-4BF1-9898-069AB4292ACE}" srcOrd="0" destOrd="0" presId="urn:microsoft.com/office/officeart/2005/8/layout/lProcess1"/>
    <dgm:cxn modelId="{35E8B736-40A3-4CFF-8739-08D9C0A38A0B}" srcId="{F9457EA1-2832-447F-8E87-8C743059D649}" destId="{8D6F3539-E7DB-4357-BDA3-6F3ECD8E33EB}" srcOrd="1" destOrd="0" parTransId="{0BEF96E9-43E7-47D3-A1FC-DF59BC2790A0}" sibTransId="{0415B42E-65F1-42B1-AD79-9E3A5A2EDBCA}"/>
    <dgm:cxn modelId="{40375B39-3A27-4EDA-999C-BBA3314357CE}" type="presOf" srcId="{F9457EA1-2832-447F-8E87-8C743059D649}" destId="{581B3A2E-1841-4F97-9222-CD5E9C7C66AA}" srcOrd="0" destOrd="0" presId="urn:microsoft.com/office/officeart/2005/8/layout/lProcess1"/>
    <dgm:cxn modelId="{C3EB5C61-2606-4114-A3F1-17C682180294}" type="presOf" srcId="{23D24413-D985-470B-AA21-3F7A33505B3B}" destId="{0481C10E-549D-4E02-845A-62534638C7F9}" srcOrd="0" destOrd="0" presId="urn:microsoft.com/office/officeart/2005/8/layout/lProcess1"/>
    <dgm:cxn modelId="{78DA3845-55D8-4BF7-A4CD-A8AD7C11B3C1}" srcId="{874DDF28-2D78-48A4-9795-129E53C956EC}" destId="{F80C717F-5F87-4F3E-BFEE-76DC31C7C9ED}" srcOrd="0" destOrd="0" parTransId="{B83BED3F-47B1-47EC-A4C7-21B3696C2CE0}" sibTransId="{03DBA8E7-8257-4849-BDBC-5D6480105239}"/>
    <dgm:cxn modelId="{177CE071-02AC-4366-A120-D02BDEE418EB}" srcId="{F9457EA1-2832-447F-8E87-8C743059D649}" destId="{A76A5316-BEB3-41AC-91C6-40FD41B34635}" srcOrd="0" destOrd="0" parTransId="{481D1678-7DAB-4466-8C3B-A430A3AA17C6}" sibTransId="{23D24413-D985-470B-AA21-3F7A33505B3B}"/>
    <dgm:cxn modelId="{D9BEF474-D89F-4767-A876-2DEEB1CD746B}" srcId="{874DDF28-2D78-48A4-9795-129E53C956EC}" destId="{9C8AC0D3-8F0F-4895-9871-9E039CF9868E}" srcOrd="2" destOrd="0" parTransId="{CB9A9DC3-DE2F-4341-8A7B-28B84AF3937F}" sibTransId="{B28BF5B3-DC40-4DCF-AE48-FFC9BDD8F34C}"/>
    <dgm:cxn modelId="{B0209092-5D09-41F6-ABBC-843FA8B1EAE8}" srcId="{BEE8752D-2B60-49CF-9477-4889FF912BF9}" destId="{874DDF28-2D78-48A4-9795-129E53C956EC}" srcOrd="0" destOrd="0" parTransId="{5BADB15F-0FAD-484D-BC91-DBFC2F5F2D78}" sibTransId="{F5F1167D-67A1-4CD9-9340-6D61D6DA37D9}"/>
    <dgm:cxn modelId="{4FF6FB96-A719-4339-9443-7068EC5C6D3B}" type="presOf" srcId="{874DDF28-2D78-48A4-9795-129E53C956EC}" destId="{80F1D98B-85AF-4D5E-BFB8-20ACD4E03383}" srcOrd="0" destOrd="0" presId="urn:microsoft.com/office/officeart/2005/8/layout/lProcess1"/>
    <dgm:cxn modelId="{8FC22C97-617F-42A6-8FA4-34A3F2AD021F}" type="presOf" srcId="{8D6F3539-E7DB-4357-BDA3-6F3ECD8E33EB}" destId="{D2D82913-D19B-4278-9E4C-68ECC8313D06}" srcOrd="0" destOrd="0" presId="urn:microsoft.com/office/officeart/2005/8/layout/lProcess1"/>
    <dgm:cxn modelId="{F36B53A2-0993-4A5A-95F2-A5D5BAC9767E}" srcId="{BEE8752D-2B60-49CF-9477-4889FF912BF9}" destId="{F9457EA1-2832-447F-8E87-8C743059D649}" srcOrd="1" destOrd="0" parTransId="{286B1B74-5A1A-4878-93A4-73E775A0FEC0}" sibTransId="{77921ECD-2AF3-456D-8FBB-1EED8DD3CDB3}"/>
    <dgm:cxn modelId="{238E8AB2-776E-493D-A271-A45FF8128B6C}" type="presOf" srcId="{B28BF5B3-DC40-4DCF-AE48-FFC9BDD8F34C}" destId="{D9E77589-4CAA-4311-B92F-0DCC870B0CA1}" srcOrd="0" destOrd="0" presId="urn:microsoft.com/office/officeart/2005/8/layout/lProcess1"/>
    <dgm:cxn modelId="{C47D61B4-6D16-43EB-8E7C-B2B83CD05E1B}" srcId="{874DDF28-2D78-48A4-9795-129E53C956EC}" destId="{3B85BD63-130E-4715-B11B-ED982448435E}" srcOrd="3" destOrd="0" parTransId="{88E28049-2A46-4385-A74E-A69DF6BAB80C}" sibTransId="{E22CA1C8-194A-4D7F-83DF-D8A1541076B9}"/>
    <dgm:cxn modelId="{936006B9-B50B-4ED7-AA08-89FD5240E493}" type="presOf" srcId="{3B85BD63-130E-4715-B11B-ED982448435E}" destId="{7E94B01B-D1EB-4371-93EF-71A303521720}" srcOrd="0" destOrd="0" presId="urn:microsoft.com/office/officeart/2005/8/layout/lProcess1"/>
    <dgm:cxn modelId="{7262ACC1-34F7-427B-9489-775A02276530}" type="presOf" srcId="{EC2818FC-067B-48E1-B126-0AD1564F8D67}" destId="{D03135C0-E335-4A07-A8C2-1ED2A2A7302D}" srcOrd="0" destOrd="0" presId="urn:microsoft.com/office/officeart/2005/8/layout/lProcess1"/>
    <dgm:cxn modelId="{CC115DCB-FBD0-4451-A202-2205BA1F20DA}" type="presOf" srcId="{9C8AC0D3-8F0F-4895-9871-9E039CF9868E}" destId="{BF497BF9-A5D6-4EEE-9394-887483809BEF}" srcOrd="0" destOrd="0" presId="urn:microsoft.com/office/officeart/2005/8/layout/lProcess1"/>
    <dgm:cxn modelId="{D3C4E1D4-573C-4E7F-BA8C-27403B189BC9}" type="presOf" srcId="{BEE8752D-2B60-49CF-9477-4889FF912BF9}" destId="{934FDBF8-FCE9-423E-BCA4-BC28740188A1}" srcOrd="0" destOrd="0" presId="urn:microsoft.com/office/officeart/2005/8/layout/lProcess1"/>
    <dgm:cxn modelId="{052139DB-5391-4E7D-AFC9-1062762375BF}" srcId="{874DDF28-2D78-48A4-9795-129E53C956EC}" destId="{EC2818FC-067B-48E1-B126-0AD1564F8D67}" srcOrd="1" destOrd="0" parTransId="{EB507B54-85B4-4BF7-A466-9624076DA6EA}" sibTransId="{88A8E4FF-51C5-44FD-9121-F5EA20D3A1E9}"/>
    <dgm:cxn modelId="{FFE984EF-14D2-42FF-BD00-F7FB1EDF04DA}" type="presOf" srcId="{F80C717F-5F87-4F3E-BFEE-76DC31C7C9ED}" destId="{852A281C-3C93-4E12-B9F7-18F21C508AE7}" srcOrd="0" destOrd="0" presId="urn:microsoft.com/office/officeart/2005/8/layout/lProcess1"/>
    <dgm:cxn modelId="{993E8D09-0FE5-4005-80B5-2E501DA58453}" type="presParOf" srcId="{934FDBF8-FCE9-423E-BCA4-BC28740188A1}" destId="{207A94F8-4530-4AF4-8F84-4263E4B4767E}" srcOrd="0" destOrd="0" presId="urn:microsoft.com/office/officeart/2005/8/layout/lProcess1"/>
    <dgm:cxn modelId="{CDB417EC-2A03-4C99-B6B4-2A9748DB66DD}" type="presParOf" srcId="{207A94F8-4530-4AF4-8F84-4263E4B4767E}" destId="{80F1D98B-85AF-4D5E-BFB8-20ACD4E03383}" srcOrd="0" destOrd="0" presId="urn:microsoft.com/office/officeart/2005/8/layout/lProcess1"/>
    <dgm:cxn modelId="{EEFE1F41-0B2C-4FD7-A426-0795D68BFD3F}" type="presParOf" srcId="{207A94F8-4530-4AF4-8F84-4263E4B4767E}" destId="{3023AECF-23BD-490F-9662-B89269BC2504}" srcOrd="1" destOrd="0" presId="urn:microsoft.com/office/officeart/2005/8/layout/lProcess1"/>
    <dgm:cxn modelId="{30B11DD2-AA21-4D8D-A830-BEF7A7A69AA1}" type="presParOf" srcId="{207A94F8-4530-4AF4-8F84-4263E4B4767E}" destId="{852A281C-3C93-4E12-B9F7-18F21C508AE7}" srcOrd="2" destOrd="0" presId="urn:microsoft.com/office/officeart/2005/8/layout/lProcess1"/>
    <dgm:cxn modelId="{01B51D12-B84B-4E6A-8AB0-FE44C67ED79D}" type="presParOf" srcId="{207A94F8-4530-4AF4-8F84-4263E4B4767E}" destId="{B1DD7865-388F-4BF1-9898-069AB4292ACE}" srcOrd="3" destOrd="0" presId="urn:microsoft.com/office/officeart/2005/8/layout/lProcess1"/>
    <dgm:cxn modelId="{5D9725C4-1D43-48CE-89C9-80886CBD4C0B}" type="presParOf" srcId="{207A94F8-4530-4AF4-8F84-4263E4B4767E}" destId="{D03135C0-E335-4A07-A8C2-1ED2A2A7302D}" srcOrd="4" destOrd="0" presId="urn:microsoft.com/office/officeart/2005/8/layout/lProcess1"/>
    <dgm:cxn modelId="{8BF4210F-A18A-4567-8ABE-02CC5CA302E6}" type="presParOf" srcId="{207A94F8-4530-4AF4-8F84-4263E4B4767E}" destId="{BFDF26E0-1A8B-42A3-A40F-1D8726B6100E}" srcOrd="5" destOrd="0" presId="urn:microsoft.com/office/officeart/2005/8/layout/lProcess1"/>
    <dgm:cxn modelId="{3800640C-E7E5-43A0-9066-AE07BB1F7D73}" type="presParOf" srcId="{207A94F8-4530-4AF4-8F84-4263E4B4767E}" destId="{BF497BF9-A5D6-4EEE-9394-887483809BEF}" srcOrd="6" destOrd="0" presId="urn:microsoft.com/office/officeart/2005/8/layout/lProcess1"/>
    <dgm:cxn modelId="{DB55990F-11A8-4585-B7FE-D252CF90B352}" type="presParOf" srcId="{207A94F8-4530-4AF4-8F84-4263E4B4767E}" destId="{D9E77589-4CAA-4311-B92F-0DCC870B0CA1}" srcOrd="7" destOrd="0" presId="urn:microsoft.com/office/officeart/2005/8/layout/lProcess1"/>
    <dgm:cxn modelId="{E6885273-F07C-4978-B3EB-6CD58AAEA0C8}" type="presParOf" srcId="{207A94F8-4530-4AF4-8F84-4263E4B4767E}" destId="{7E94B01B-D1EB-4371-93EF-71A303521720}" srcOrd="8" destOrd="0" presId="urn:microsoft.com/office/officeart/2005/8/layout/lProcess1"/>
    <dgm:cxn modelId="{2941FC86-81F3-48F2-A9D8-37F55BA74F0C}" type="presParOf" srcId="{934FDBF8-FCE9-423E-BCA4-BC28740188A1}" destId="{888EE6BC-EB1C-4F8C-A45D-B1996ED1817B}" srcOrd="1" destOrd="0" presId="urn:microsoft.com/office/officeart/2005/8/layout/lProcess1"/>
    <dgm:cxn modelId="{BE721F48-CD1A-4568-B32D-88279EB9EE3A}" type="presParOf" srcId="{934FDBF8-FCE9-423E-BCA4-BC28740188A1}" destId="{38A508E1-786D-4859-A650-07C145686BB1}" srcOrd="2" destOrd="0" presId="urn:microsoft.com/office/officeart/2005/8/layout/lProcess1"/>
    <dgm:cxn modelId="{E5B599E6-005F-4D19-81A3-84A8E6B1F89D}" type="presParOf" srcId="{38A508E1-786D-4859-A650-07C145686BB1}" destId="{581B3A2E-1841-4F97-9222-CD5E9C7C66AA}" srcOrd="0" destOrd="0" presId="urn:microsoft.com/office/officeart/2005/8/layout/lProcess1"/>
    <dgm:cxn modelId="{946733A6-C4CD-4345-8AE8-047044836288}" type="presParOf" srcId="{38A508E1-786D-4859-A650-07C145686BB1}" destId="{B1EC49F4-C352-40F2-8D13-C6E2BB436A31}" srcOrd="1" destOrd="0" presId="urn:microsoft.com/office/officeart/2005/8/layout/lProcess1"/>
    <dgm:cxn modelId="{4E35EF74-47EF-40BA-9AAF-A2E6A176A221}" type="presParOf" srcId="{38A508E1-786D-4859-A650-07C145686BB1}" destId="{9F8CD981-A89F-4996-854B-1DA466D2E75C}" srcOrd="2" destOrd="0" presId="urn:microsoft.com/office/officeart/2005/8/layout/lProcess1"/>
    <dgm:cxn modelId="{7A358F80-B96C-4D3B-B85A-AFC9F633C7CF}" type="presParOf" srcId="{38A508E1-786D-4859-A650-07C145686BB1}" destId="{0481C10E-549D-4E02-845A-62534638C7F9}" srcOrd="3" destOrd="0" presId="urn:microsoft.com/office/officeart/2005/8/layout/lProcess1"/>
    <dgm:cxn modelId="{629E309E-9052-4E38-9B05-0177C0ED7B28}" type="presParOf" srcId="{38A508E1-786D-4859-A650-07C145686BB1}" destId="{D2D82913-D19B-4278-9E4C-68ECC8313D06}" srcOrd="4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ACBF07-B9B0-40B6-A9DC-3E3EA046EA34}">
      <dsp:nvSpPr>
        <dsp:cNvPr id="0" name=""/>
        <dsp:cNvSpPr/>
      </dsp:nvSpPr>
      <dsp:spPr>
        <a:xfrm>
          <a:off x="-446190" y="45006"/>
          <a:ext cx="2040961" cy="4199308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F8E00B-2C1E-475F-82E7-1763F56CBA38}">
      <dsp:nvSpPr>
        <dsp:cNvPr id="0" name=""/>
        <dsp:cNvSpPr/>
      </dsp:nvSpPr>
      <dsp:spPr>
        <a:xfrm>
          <a:off x="607698" y="57161"/>
          <a:ext cx="6313316" cy="419930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500" kern="1200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</a:rPr>
            <a:t>Актуальность данной работы обеспечена тем, что минимизация и устранение аварийных ситуаций на производственных предприятиях необходимо для безостановочной работы предприятий</a:t>
          </a:r>
        </a:p>
      </dsp:txBody>
      <dsp:txXfrm>
        <a:off x="607698" y="57161"/>
        <a:ext cx="6313316" cy="41993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DDE9AF-2183-4523-91DE-E9BD98DCF894}">
      <dsp:nvSpPr>
        <dsp:cNvPr id="0" name=""/>
        <dsp:cNvSpPr/>
      </dsp:nvSpPr>
      <dsp:spPr>
        <a:xfrm>
          <a:off x="0" y="73195"/>
          <a:ext cx="7632848" cy="1327212"/>
        </a:xfrm>
        <a:prstGeom prst="rect">
          <a:avLst/>
        </a:prstGeom>
        <a:solidFill>
          <a:schemeClr val="accent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u="sng" kern="1200" dirty="0">
              <a:latin typeface="Impact" panose="020B0806030902050204" pitchFamily="34" charset="0"/>
            </a:rPr>
            <a:t>Первостепенной целью определилось: </a:t>
          </a:r>
          <a:r>
            <a:rPr lang="ru-RU" sz="2000" kern="1200" dirty="0">
              <a:latin typeface="Impact" panose="020B0806030902050204" pitchFamily="34" charset="0"/>
            </a:rPr>
            <a:t>разработка рекомендаций по дальнейшей безаварийной эксплуатации здания</a:t>
          </a:r>
          <a:endParaRPr lang="ru-RU" sz="2000" u="none" kern="1200" dirty="0">
            <a:latin typeface="Impact" panose="020B0806030902050204" pitchFamily="34" charset="0"/>
          </a:endParaRPr>
        </a:p>
      </dsp:txBody>
      <dsp:txXfrm>
        <a:off x="0" y="73195"/>
        <a:ext cx="7632848" cy="1327212"/>
      </dsp:txXfrm>
    </dsp:sp>
    <dsp:sp modelId="{F4ADDE1B-4A6B-4827-8C81-2EB0C3E62DC1}">
      <dsp:nvSpPr>
        <dsp:cNvPr id="0" name=""/>
        <dsp:cNvSpPr/>
      </dsp:nvSpPr>
      <dsp:spPr>
        <a:xfrm>
          <a:off x="3726" y="1327212"/>
          <a:ext cx="2541798" cy="27871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u="sng" kern="1200">
              <a:latin typeface="Impact" panose="020B0806030902050204" pitchFamily="34" charset="0"/>
            </a:rPr>
            <a:t>Первая задача: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>
              <a:latin typeface="Impact" panose="020B0806030902050204" pitchFamily="34" charset="0"/>
            </a:rPr>
            <a:t>проанализировать основные литературные источники, связанные с данной проблемой.</a:t>
          </a:r>
          <a:endParaRPr lang="ru-RU" sz="1800" kern="1200" dirty="0">
            <a:latin typeface="Impact" panose="020B0806030902050204" pitchFamily="34" charset="0"/>
          </a:endParaRPr>
        </a:p>
      </dsp:txBody>
      <dsp:txXfrm>
        <a:off x="3726" y="1327212"/>
        <a:ext cx="2541798" cy="2787145"/>
      </dsp:txXfrm>
    </dsp:sp>
    <dsp:sp modelId="{2BE9D2DC-A234-4E51-A619-F6358BA88E5A}">
      <dsp:nvSpPr>
        <dsp:cNvPr id="0" name=""/>
        <dsp:cNvSpPr/>
      </dsp:nvSpPr>
      <dsp:spPr>
        <a:xfrm>
          <a:off x="2545524" y="1327212"/>
          <a:ext cx="2541798" cy="27871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u="sng" kern="1200" dirty="0">
              <a:latin typeface="Impact" panose="020B0806030902050204" pitchFamily="34" charset="0"/>
            </a:rPr>
            <a:t>Вторая задача: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Impact" panose="020B0806030902050204" pitchFamily="34" charset="0"/>
            </a:rPr>
            <a:t>Подбор методов восстановления и усиления.</a:t>
          </a:r>
        </a:p>
      </dsp:txBody>
      <dsp:txXfrm>
        <a:off x="2545524" y="1327212"/>
        <a:ext cx="2541798" cy="2787145"/>
      </dsp:txXfrm>
    </dsp:sp>
    <dsp:sp modelId="{81AB7FD9-F71E-4B3A-996E-7B14B92DC1FC}">
      <dsp:nvSpPr>
        <dsp:cNvPr id="0" name=""/>
        <dsp:cNvSpPr/>
      </dsp:nvSpPr>
      <dsp:spPr>
        <a:xfrm>
          <a:off x="5087323" y="1327212"/>
          <a:ext cx="2541798" cy="27871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u="sng" kern="1200">
              <a:latin typeface="Impact" panose="020B0806030902050204" pitchFamily="34" charset="0"/>
            </a:rPr>
            <a:t>Третья задача: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>
              <a:latin typeface="Impact" panose="020B0806030902050204" pitchFamily="34" charset="0"/>
            </a:rPr>
            <a:t>разработать рекомендации по восстановлению и усилению  конструкций.</a:t>
          </a:r>
          <a:endParaRPr lang="ru-RU" sz="1800" kern="1200" dirty="0">
            <a:latin typeface="Impact" panose="020B0806030902050204" pitchFamily="34" charset="0"/>
          </a:endParaRPr>
        </a:p>
      </dsp:txBody>
      <dsp:txXfrm>
        <a:off x="5087323" y="1327212"/>
        <a:ext cx="2541798" cy="2787145"/>
      </dsp:txXfrm>
    </dsp:sp>
    <dsp:sp modelId="{476FB801-AC28-42B6-A9D1-A85EFBEE63C9}">
      <dsp:nvSpPr>
        <dsp:cNvPr id="0" name=""/>
        <dsp:cNvSpPr/>
      </dsp:nvSpPr>
      <dsp:spPr>
        <a:xfrm>
          <a:off x="0" y="4114357"/>
          <a:ext cx="7632848" cy="309682"/>
        </a:xfrm>
        <a:prstGeom prst="rect">
          <a:avLst/>
        </a:prstGeom>
        <a:solidFill>
          <a:schemeClr val="accent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2AE596-6586-4094-AD1A-D4E500C153FE}">
      <dsp:nvSpPr>
        <dsp:cNvPr id="0" name=""/>
        <dsp:cNvSpPr/>
      </dsp:nvSpPr>
      <dsp:spPr>
        <a:xfrm>
          <a:off x="0" y="0"/>
          <a:ext cx="296999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6B5A90-BCA8-49FD-B095-EA55E12C546E}">
      <dsp:nvSpPr>
        <dsp:cNvPr id="0" name=""/>
        <dsp:cNvSpPr/>
      </dsp:nvSpPr>
      <dsp:spPr>
        <a:xfrm>
          <a:off x="0" y="0"/>
          <a:ext cx="593999" cy="47474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 dirty="0"/>
        </a:p>
      </dsp:txBody>
      <dsp:txXfrm>
        <a:off x="0" y="0"/>
        <a:ext cx="593999" cy="4747438"/>
      </dsp:txXfrm>
    </dsp:sp>
    <dsp:sp modelId="{3C51A0BC-C786-4A3D-835D-F3DAEDABE6E4}">
      <dsp:nvSpPr>
        <dsp:cNvPr id="0" name=""/>
        <dsp:cNvSpPr/>
      </dsp:nvSpPr>
      <dsp:spPr>
        <a:xfrm>
          <a:off x="638549" y="74178"/>
          <a:ext cx="2331448" cy="14835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ru-RU" sz="2000" kern="12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rPr>
            <a:t>Обетонирование объекта;</a:t>
          </a:r>
          <a:endParaRPr lang="ru-RU" sz="2000" kern="1200" dirty="0"/>
        </a:p>
      </dsp:txBody>
      <dsp:txXfrm>
        <a:off x="638549" y="74178"/>
        <a:ext cx="2331448" cy="1483574"/>
      </dsp:txXfrm>
    </dsp:sp>
    <dsp:sp modelId="{F33A71B8-E36C-40F8-A163-A05A773F8FF8}">
      <dsp:nvSpPr>
        <dsp:cNvPr id="0" name=""/>
        <dsp:cNvSpPr/>
      </dsp:nvSpPr>
      <dsp:spPr>
        <a:xfrm>
          <a:off x="593999" y="1557753"/>
          <a:ext cx="237599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E3309C-53F7-46DE-8C81-6D06C36EF81B}">
      <dsp:nvSpPr>
        <dsp:cNvPr id="0" name=""/>
        <dsp:cNvSpPr/>
      </dsp:nvSpPr>
      <dsp:spPr>
        <a:xfrm>
          <a:off x="638549" y="1631931"/>
          <a:ext cx="2331448" cy="14835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ru-RU" sz="1600" kern="12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rPr>
            <a:t>Упрочнение отдельных конструкций посредством монтирования элементов стального проката;</a:t>
          </a:r>
          <a:endParaRPr lang="ru-RU" sz="1600" kern="1200" dirty="0"/>
        </a:p>
      </dsp:txBody>
      <dsp:txXfrm>
        <a:off x="638549" y="1631931"/>
        <a:ext cx="2331448" cy="1483574"/>
      </dsp:txXfrm>
    </dsp:sp>
    <dsp:sp modelId="{1A576F93-8188-4FB7-A18E-AD0ECF7308B0}">
      <dsp:nvSpPr>
        <dsp:cNvPr id="0" name=""/>
        <dsp:cNvSpPr/>
      </dsp:nvSpPr>
      <dsp:spPr>
        <a:xfrm>
          <a:off x="593999" y="3115506"/>
          <a:ext cx="237599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CFA12F-82EC-40F8-A492-16463074B286}">
      <dsp:nvSpPr>
        <dsp:cNvPr id="0" name=""/>
        <dsp:cNvSpPr/>
      </dsp:nvSpPr>
      <dsp:spPr>
        <a:xfrm>
          <a:off x="638549" y="3189684"/>
          <a:ext cx="2331448" cy="14835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ru-RU" sz="1900" kern="12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rPr>
            <a:t>Монтаж дополнительных элементов, для распределения несущей нагрузки;</a:t>
          </a:r>
          <a:endParaRPr lang="ru-RU" sz="1900" kern="1200" dirty="0"/>
        </a:p>
      </dsp:txBody>
      <dsp:txXfrm>
        <a:off x="638549" y="3189684"/>
        <a:ext cx="2331448" cy="1483574"/>
      </dsp:txXfrm>
    </dsp:sp>
    <dsp:sp modelId="{67C2E23E-209D-413E-A157-0FEDA722C86C}">
      <dsp:nvSpPr>
        <dsp:cNvPr id="0" name=""/>
        <dsp:cNvSpPr/>
      </dsp:nvSpPr>
      <dsp:spPr>
        <a:xfrm>
          <a:off x="593999" y="4673259"/>
          <a:ext cx="237599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F1D98B-85AF-4D5E-BFB8-20ACD4E03383}">
      <dsp:nvSpPr>
        <dsp:cNvPr id="0" name=""/>
        <dsp:cNvSpPr/>
      </dsp:nvSpPr>
      <dsp:spPr>
        <a:xfrm>
          <a:off x="166898" y="221"/>
          <a:ext cx="3189767" cy="7974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 dirty="0"/>
            <a:t>Достоинства</a:t>
          </a:r>
        </a:p>
      </dsp:txBody>
      <dsp:txXfrm>
        <a:off x="190254" y="23577"/>
        <a:ext cx="3143055" cy="750729"/>
      </dsp:txXfrm>
    </dsp:sp>
    <dsp:sp modelId="{3023AECF-23BD-490F-9662-B89269BC2504}">
      <dsp:nvSpPr>
        <dsp:cNvPr id="0" name=""/>
        <dsp:cNvSpPr/>
      </dsp:nvSpPr>
      <dsp:spPr>
        <a:xfrm rot="5400000">
          <a:off x="1692006" y="867439"/>
          <a:ext cx="139552" cy="139552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2A281C-3C93-4E12-B9F7-18F21C508AE7}">
      <dsp:nvSpPr>
        <dsp:cNvPr id="0" name=""/>
        <dsp:cNvSpPr/>
      </dsp:nvSpPr>
      <dsp:spPr>
        <a:xfrm>
          <a:off x="166898" y="1076767"/>
          <a:ext cx="3189767" cy="797441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Невысокая цена</a:t>
          </a:r>
        </a:p>
      </dsp:txBody>
      <dsp:txXfrm>
        <a:off x="190254" y="1100123"/>
        <a:ext cx="3143055" cy="750729"/>
      </dsp:txXfrm>
    </dsp:sp>
    <dsp:sp modelId="{B1DD7865-388F-4BF1-9898-069AB4292ACE}">
      <dsp:nvSpPr>
        <dsp:cNvPr id="0" name=""/>
        <dsp:cNvSpPr/>
      </dsp:nvSpPr>
      <dsp:spPr>
        <a:xfrm rot="5400000">
          <a:off x="1692006" y="1943985"/>
          <a:ext cx="139552" cy="139552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3135C0-E335-4A07-A8C2-1ED2A2A7302D}">
      <dsp:nvSpPr>
        <dsp:cNvPr id="0" name=""/>
        <dsp:cNvSpPr/>
      </dsp:nvSpPr>
      <dsp:spPr>
        <a:xfrm>
          <a:off x="166898" y="2153314"/>
          <a:ext cx="3189767" cy="797441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Доступность материалов</a:t>
          </a:r>
        </a:p>
      </dsp:txBody>
      <dsp:txXfrm>
        <a:off x="190254" y="2176670"/>
        <a:ext cx="3143055" cy="750729"/>
      </dsp:txXfrm>
    </dsp:sp>
    <dsp:sp modelId="{581B3A2E-1841-4F97-9222-CD5E9C7C66AA}">
      <dsp:nvSpPr>
        <dsp:cNvPr id="0" name=""/>
        <dsp:cNvSpPr/>
      </dsp:nvSpPr>
      <dsp:spPr>
        <a:xfrm>
          <a:off x="3803233" y="221"/>
          <a:ext cx="3189767" cy="797441"/>
        </a:xfrm>
        <a:prstGeom prst="roundRect">
          <a:avLst>
            <a:gd name="adj" fmla="val 10000"/>
          </a:avLst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 dirty="0"/>
            <a:t>Недостатки</a:t>
          </a:r>
        </a:p>
      </dsp:txBody>
      <dsp:txXfrm>
        <a:off x="3826589" y="23577"/>
        <a:ext cx="3143055" cy="750729"/>
      </dsp:txXfrm>
    </dsp:sp>
    <dsp:sp modelId="{B1EC49F4-C352-40F2-8D13-C6E2BB436A31}">
      <dsp:nvSpPr>
        <dsp:cNvPr id="0" name=""/>
        <dsp:cNvSpPr/>
      </dsp:nvSpPr>
      <dsp:spPr>
        <a:xfrm rot="5400000">
          <a:off x="5328341" y="867439"/>
          <a:ext cx="139552" cy="139552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8CD981-A89F-4996-854B-1DA466D2E75C}">
      <dsp:nvSpPr>
        <dsp:cNvPr id="0" name=""/>
        <dsp:cNvSpPr/>
      </dsp:nvSpPr>
      <dsp:spPr>
        <a:xfrm>
          <a:off x="3803233" y="1076767"/>
          <a:ext cx="3189767" cy="797441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Высокая трудоемкость</a:t>
          </a:r>
        </a:p>
      </dsp:txBody>
      <dsp:txXfrm>
        <a:off x="3826589" y="1100123"/>
        <a:ext cx="3143055" cy="750729"/>
      </dsp:txXfrm>
    </dsp:sp>
    <dsp:sp modelId="{0481C10E-549D-4E02-845A-62534638C7F9}">
      <dsp:nvSpPr>
        <dsp:cNvPr id="0" name=""/>
        <dsp:cNvSpPr/>
      </dsp:nvSpPr>
      <dsp:spPr>
        <a:xfrm rot="5400000">
          <a:off x="5328341" y="1943985"/>
          <a:ext cx="139552" cy="139552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D82913-D19B-4278-9E4C-68ECC8313D06}">
      <dsp:nvSpPr>
        <dsp:cNvPr id="0" name=""/>
        <dsp:cNvSpPr/>
      </dsp:nvSpPr>
      <dsp:spPr>
        <a:xfrm>
          <a:off x="3803233" y="2153314"/>
          <a:ext cx="3189767" cy="797441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Значительное увеличение сечения конструкций</a:t>
          </a:r>
        </a:p>
      </dsp:txBody>
      <dsp:txXfrm>
        <a:off x="3826589" y="2176670"/>
        <a:ext cx="3143055" cy="750729"/>
      </dsp:txXfrm>
    </dsp:sp>
    <dsp:sp modelId="{8FF18059-A401-40BE-8393-F7D5952A21D9}">
      <dsp:nvSpPr>
        <dsp:cNvPr id="0" name=""/>
        <dsp:cNvSpPr/>
      </dsp:nvSpPr>
      <dsp:spPr>
        <a:xfrm rot="5400000">
          <a:off x="5328341" y="3020532"/>
          <a:ext cx="139552" cy="139552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FEC5E6-9A5D-4F1F-838F-8A75703B9B93}">
      <dsp:nvSpPr>
        <dsp:cNvPr id="0" name=""/>
        <dsp:cNvSpPr/>
      </dsp:nvSpPr>
      <dsp:spPr>
        <a:xfrm>
          <a:off x="3803233" y="3229860"/>
          <a:ext cx="3189767" cy="797441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Утяжеление конструкций</a:t>
          </a:r>
        </a:p>
      </dsp:txBody>
      <dsp:txXfrm>
        <a:off x="3826589" y="3253216"/>
        <a:ext cx="3143055" cy="75072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2AE596-6586-4094-AD1A-D4E500C153FE}">
      <dsp:nvSpPr>
        <dsp:cNvPr id="0" name=""/>
        <dsp:cNvSpPr/>
      </dsp:nvSpPr>
      <dsp:spPr>
        <a:xfrm>
          <a:off x="0" y="0"/>
          <a:ext cx="296999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6B5A90-BCA8-49FD-B095-EA55E12C546E}">
      <dsp:nvSpPr>
        <dsp:cNvPr id="0" name=""/>
        <dsp:cNvSpPr/>
      </dsp:nvSpPr>
      <dsp:spPr>
        <a:xfrm>
          <a:off x="0" y="0"/>
          <a:ext cx="593999" cy="47474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 dirty="0"/>
        </a:p>
      </dsp:txBody>
      <dsp:txXfrm>
        <a:off x="0" y="0"/>
        <a:ext cx="593999" cy="4747438"/>
      </dsp:txXfrm>
    </dsp:sp>
    <dsp:sp modelId="{3C51A0BC-C786-4A3D-835D-F3DAEDABE6E4}">
      <dsp:nvSpPr>
        <dsp:cNvPr id="0" name=""/>
        <dsp:cNvSpPr/>
      </dsp:nvSpPr>
      <dsp:spPr>
        <a:xfrm>
          <a:off x="638549" y="74178"/>
          <a:ext cx="2331448" cy="14835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ru-RU" sz="1800" kern="12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rPr>
            <a:t>Усиление</a:t>
          </a:r>
          <a:r>
            <a:rPr lang="ru-RU" sz="1800" kern="1200" baseline="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rPr>
            <a:t> конструкций композитными материалами</a:t>
          </a:r>
          <a:endParaRPr lang="ru-RU" sz="1800" kern="1200" dirty="0">
            <a:solidFill>
              <a:schemeClr val="tx1">
                <a:lumMod val="65000"/>
                <a:lumOff val="35000"/>
              </a:schemeClr>
            </a:solidFill>
            <a:latin typeface="Impact" panose="020B0806030902050204" pitchFamily="34" charset="0"/>
          </a:endParaRPr>
        </a:p>
      </dsp:txBody>
      <dsp:txXfrm>
        <a:off x="638549" y="74178"/>
        <a:ext cx="2331448" cy="1483574"/>
      </dsp:txXfrm>
    </dsp:sp>
    <dsp:sp modelId="{F33A71B8-E36C-40F8-A163-A05A773F8FF8}">
      <dsp:nvSpPr>
        <dsp:cNvPr id="0" name=""/>
        <dsp:cNvSpPr/>
      </dsp:nvSpPr>
      <dsp:spPr>
        <a:xfrm>
          <a:off x="593999" y="1557753"/>
          <a:ext cx="237599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E3309C-53F7-46DE-8C81-6D06C36EF81B}">
      <dsp:nvSpPr>
        <dsp:cNvPr id="0" name=""/>
        <dsp:cNvSpPr/>
      </dsp:nvSpPr>
      <dsp:spPr>
        <a:xfrm>
          <a:off x="638549" y="1631931"/>
          <a:ext cx="2331448" cy="14835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ru-RU" sz="1800" kern="12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rPr>
            <a:t>Инъектирование</a:t>
          </a:r>
          <a:r>
            <a:rPr lang="ru-RU" sz="1800" kern="1200" baseline="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rPr>
            <a:t> полостей, трещин</a:t>
          </a:r>
          <a:endParaRPr lang="ru-RU" sz="1800" kern="1200" dirty="0">
            <a:solidFill>
              <a:schemeClr val="tx1">
                <a:lumMod val="65000"/>
                <a:lumOff val="35000"/>
              </a:schemeClr>
            </a:solidFill>
            <a:latin typeface="Impact" panose="020B0806030902050204" pitchFamily="34" charset="0"/>
          </a:endParaRPr>
        </a:p>
      </dsp:txBody>
      <dsp:txXfrm>
        <a:off x="638549" y="1631931"/>
        <a:ext cx="2331448" cy="1483574"/>
      </dsp:txXfrm>
    </dsp:sp>
    <dsp:sp modelId="{1A576F93-8188-4FB7-A18E-AD0ECF7308B0}">
      <dsp:nvSpPr>
        <dsp:cNvPr id="0" name=""/>
        <dsp:cNvSpPr/>
      </dsp:nvSpPr>
      <dsp:spPr>
        <a:xfrm>
          <a:off x="593999" y="3115506"/>
          <a:ext cx="237599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CFA12F-82EC-40F8-A492-16463074B286}">
      <dsp:nvSpPr>
        <dsp:cNvPr id="0" name=""/>
        <dsp:cNvSpPr/>
      </dsp:nvSpPr>
      <dsp:spPr>
        <a:xfrm>
          <a:off x="638549" y="3189684"/>
          <a:ext cx="2331448" cy="14835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ru-RU" sz="1800" kern="12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rPr>
            <a:t>Усиление конструкций преднапряженными канатами</a:t>
          </a:r>
        </a:p>
      </dsp:txBody>
      <dsp:txXfrm>
        <a:off x="638549" y="3189684"/>
        <a:ext cx="2331448" cy="1483574"/>
      </dsp:txXfrm>
    </dsp:sp>
    <dsp:sp modelId="{67C2E23E-209D-413E-A157-0FEDA722C86C}">
      <dsp:nvSpPr>
        <dsp:cNvPr id="0" name=""/>
        <dsp:cNvSpPr/>
      </dsp:nvSpPr>
      <dsp:spPr>
        <a:xfrm>
          <a:off x="593999" y="4673259"/>
          <a:ext cx="237599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F1D98B-85AF-4D5E-BFB8-20ACD4E03383}">
      <dsp:nvSpPr>
        <dsp:cNvPr id="0" name=""/>
        <dsp:cNvSpPr/>
      </dsp:nvSpPr>
      <dsp:spPr>
        <a:xfrm>
          <a:off x="1559081" y="0"/>
          <a:ext cx="2517212" cy="6293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 dirty="0"/>
            <a:t>Достоинства</a:t>
          </a:r>
        </a:p>
      </dsp:txBody>
      <dsp:txXfrm>
        <a:off x="1577513" y="18432"/>
        <a:ext cx="2480348" cy="592439"/>
      </dsp:txXfrm>
    </dsp:sp>
    <dsp:sp modelId="{3023AECF-23BD-490F-9662-B89269BC2504}">
      <dsp:nvSpPr>
        <dsp:cNvPr id="0" name=""/>
        <dsp:cNvSpPr/>
      </dsp:nvSpPr>
      <dsp:spPr>
        <a:xfrm rot="5400000">
          <a:off x="2762623" y="684367"/>
          <a:ext cx="110128" cy="110128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2A281C-3C93-4E12-B9F7-18F21C508AE7}">
      <dsp:nvSpPr>
        <dsp:cNvPr id="0" name=""/>
        <dsp:cNvSpPr/>
      </dsp:nvSpPr>
      <dsp:spPr>
        <a:xfrm>
          <a:off x="1559081" y="849559"/>
          <a:ext cx="2517212" cy="62930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Устойчивость большинства материалов к агрессивным средам</a:t>
          </a:r>
        </a:p>
      </dsp:txBody>
      <dsp:txXfrm>
        <a:off x="1577513" y="867991"/>
        <a:ext cx="2480348" cy="592439"/>
      </dsp:txXfrm>
    </dsp:sp>
    <dsp:sp modelId="{B1DD7865-388F-4BF1-9898-069AB4292ACE}">
      <dsp:nvSpPr>
        <dsp:cNvPr id="0" name=""/>
        <dsp:cNvSpPr/>
      </dsp:nvSpPr>
      <dsp:spPr>
        <a:xfrm rot="5400000">
          <a:off x="2762623" y="1533926"/>
          <a:ext cx="110128" cy="110128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3135C0-E335-4A07-A8C2-1ED2A2A7302D}">
      <dsp:nvSpPr>
        <dsp:cNvPr id="0" name=""/>
        <dsp:cNvSpPr/>
      </dsp:nvSpPr>
      <dsp:spPr>
        <a:xfrm>
          <a:off x="1559081" y="1699118"/>
          <a:ext cx="2517212" cy="62930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Увеличение прочности с минимальным увеличением сечения конструкции</a:t>
          </a:r>
        </a:p>
      </dsp:txBody>
      <dsp:txXfrm>
        <a:off x="1577513" y="1717550"/>
        <a:ext cx="2480348" cy="592439"/>
      </dsp:txXfrm>
    </dsp:sp>
    <dsp:sp modelId="{BFDF26E0-1A8B-42A3-A40F-1D8726B6100E}">
      <dsp:nvSpPr>
        <dsp:cNvPr id="0" name=""/>
        <dsp:cNvSpPr/>
      </dsp:nvSpPr>
      <dsp:spPr>
        <a:xfrm rot="5400000">
          <a:off x="2762623" y="2383485"/>
          <a:ext cx="110128" cy="110128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497BF9-A5D6-4EEE-9394-887483809BEF}">
      <dsp:nvSpPr>
        <dsp:cNvPr id="0" name=""/>
        <dsp:cNvSpPr/>
      </dsp:nvSpPr>
      <dsp:spPr>
        <a:xfrm>
          <a:off x="1559081" y="2548677"/>
          <a:ext cx="2517212" cy="62930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Увеличение прочности с минимальным увеличением массы конструкции</a:t>
          </a:r>
        </a:p>
      </dsp:txBody>
      <dsp:txXfrm>
        <a:off x="1577513" y="2567109"/>
        <a:ext cx="2480348" cy="592439"/>
      </dsp:txXfrm>
    </dsp:sp>
    <dsp:sp modelId="{D9E77589-4CAA-4311-B92F-0DCC870B0CA1}">
      <dsp:nvSpPr>
        <dsp:cNvPr id="0" name=""/>
        <dsp:cNvSpPr/>
      </dsp:nvSpPr>
      <dsp:spPr>
        <a:xfrm rot="5400000">
          <a:off x="2762623" y="3233044"/>
          <a:ext cx="110128" cy="110128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94B01B-D1EB-4371-93EF-71A303521720}">
      <dsp:nvSpPr>
        <dsp:cNvPr id="0" name=""/>
        <dsp:cNvSpPr/>
      </dsp:nvSpPr>
      <dsp:spPr>
        <a:xfrm>
          <a:off x="1559081" y="3398236"/>
          <a:ext cx="2517212" cy="62930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Менее трудоемкий процесс усиления</a:t>
          </a:r>
        </a:p>
      </dsp:txBody>
      <dsp:txXfrm>
        <a:off x="1577513" y="3416668"/>
        <a:ext cx="2480348" cy="592439"/>
      </dsp:txXfrm>
    </dsp:sp>
    <dsp:sp modelId="{581B3A2E-1841-4F97-9222-CD5E9C7C66AA}">
      <dsp:nvSpPr>
        <dsp:cNvPr id="0" name=""/>
        <dsp:cNvSpPr/>
      </dsp:nvSpPr>
      <dsp:spPr>
        <a:xfrm>
          <a:off x="4428703" y="0"/>
          <a:ext cx="2517212" cy="629303"/>
        </a:xfrm>
        <a:prstGeom prst="roundRect">
          <a:avLst>
            <a:gd name="adj" fmla="val 10000"/>
          </a:avLst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 dirty="0"/>
            <a:t>Недостатки</a:t>
          </a:r>
        </a:p>
      </dsp:txBody>
      <dsp:txXfrm>
        <a:off x="4447135" y="18432"/>
        <a:ext cx="2480348" cy="592439"/>
      </dsp:txXfrm>
    </dsp:sp>
    <dsp:sp modelId="{B1EC49F4-C352-40F2-8D13-C6E2BB436A31}">
      <dsp:nvSpPr>
        <dsp:cNvPr id="0" name=""/>
        <dsp:cNvSpPr/>
      </dsp:nvSpPr>
      <dsp:spPr>
        <a:xfrm rot="5400000">
          <a:off x="5632246" y="684367"/>
          <a:ext cx="110128" cy="110128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8CD981-A89F-4996-854B-1DA466D2E75C}">
      <dsp:nvSpPr>
        <dsp:cNvPr id="0" name=""/>
        <dsp:cNvSpPr/>
      </dsp:nvSpPr>
      <dsp:spPr>
        <a:xfrm>
          <a:off x="4428703" y="849559"/>
          <a:ext cx="2517212" cy="62930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Дороговизна</a:t>
          </a:r>
          <a:r>
            <a:rPr lang="ru-RU" sz="1800" kern="1200" baseline="0" dirty="0"/>
            <a:t> усиления</a:t>
          </a:r>
          <a:endParaRPr lang="ru-RU" sz="1800" kern="1200" dirty="0"/>
        </a:p>
      </dsp:txBody>
      <dsp:txXfrm>
        <a:off x="4447135" y="867991"/>
        <a:ext cx="2480348" cy="592439"/>
      </dsp:txXfrm>
    </dsp:sp>
    <dsp:sp modelId="{0481C10E-549D-4E02-845A-62534638C7F9}">
      <dsp:nvSpPr>
        <dsp:cNvPr id="0" name=""/>
        <dsp:cNvSpPr/>
      </dsp:nvSpPr>
      <dsp:spPr>
        <a:xfrm rot="5400000">
          <a:off x="5632246" y="1533926"/>
          <a:ext cx="110128" cy="110128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D82913-D19B-4278-9E4C-68ECC8313D06}">
      <dsp:nvSpPr>
        <dsp:cNvPr id="0" name=""/>
        <dsp:cNvSpPr/>
      </dsp:nvSpPr>
      <dsp:spPr>
        <a:xfrm>
          <a:off x="4428703" y="1699118"/>
          <a:ext cx="2517212" cy="166439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Требуются</a:t>
          </a:r>
          <a:r>
            <a:rPr lang="ru-RU" sz="2000" kern="1200" baseline="0" dirty="0"/>
            <a:t> квалифицированные работники для правильного монтажа материалов усиления</a:t>
          </a:r>
          <a:endParaRPr lang="ru-RU" sz="2000" kern="1200" dirty="0"/>
        </a:p>
      </dsp:txBody>
      <dsp:txXfrm>
        <a:off x="4477451" y="1747866"/>
        <a:ext cx="2419716" cy="15668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523B4C-F8E7-4018-8066-EE82A16EA7C9}" type="datetimeFigureOut">
              <a:rPr lang="ru-RU" smtClean="0"/>
              <a:t>24.05.2021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47F7BE-1AD7-45B8-90C9-58D0F0C45E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9867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257E2-F174-41EC-BF2B-D9D68BC3C1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0573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257E2-F174-41EC-BF2B-D9D68BC3C15B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олилиния: фигура 6">
            <a:extLst>
              <a:ext uri="{FF2B5EF4-FFF2-40B4-BE49-F238E27FC236}">
                <a16:creationId xmlns:a16="http://schemas.microsoft.com/office/drawing/2014/main" id="{9DB12A0A-0258-4C3C-BA47-DF08064C443B}"/>
              </a:ext>
            </a:extLst>
          </p:cNvPr>
          <p:cNvSpPr/>
          <p:nvPr userDrawn="1"/>
        </p:nvSpPr>
        <p:spPr>
          <a:xfrm rot="10800000">
            <a:off x="1" y="0"/>
            <a:ext cx="3272066" cy="432000"/>
          </a:xfrm>
          <a:custGeom>
            <a:avLst/>
            <a:gdLst>
              <a:gd name="connsiteX0" fmla="*/ 5368413 w 5383161"/>
              <a:gd name="connsiteY0" fmla="*/ 14749 h 619432"/>
              <a:gd name="connsiteX1" fmla="*/ 0 w 5383161"/>
              <a:gd name="connsiteY1" fmla="*/ 0 h 619432"/>
              <a:gd name="connsiteX2" fmla="*/ 1504335 w 5383161"/>
              <a:gd name="connsiteY2" fmla="*/ 619432 h 619432"/>
              <a:gd name="connsiteX3" fmla="*/ 5383161 w 5383161"/>
              <a:gd name="connsiteY3" fmla="*/ 619432 h 619432"/>
              <a:gd name="connsiteX4" fmla="*/ 5368413 w 5383161"/>
              <a:gd name="connsiteY4" fmla="*/ 14749 h 619432"/>
              <a:gd name="connsiteX0" fmla="*/ 3901563 w 3916311"/>
              <a:gd name="connsiteY0" fmla="*/ 0 h 604683"/>
              <a:gd name="connsiteX1" fmla="*/ 0 w 3916311"/>
              <a:gd name="connsiteY1" fmla="*/ 4301 h 604683"/>
              <a:gd name="connsiteX2" fmla="*/ 37485 w 3916311"/>
              <a:gd name="connsiteY2" fmla="*/ 604683 h 604683"/>
              <a:gd name="connsiteX3" fmla="*/ 3916311 w 3916311"/>
              <a:gd name="connsiteY3" fmla="*/ 604683 h 604683"/>
              <a:gd name="connsiteX4" fmla="*/ 3901563 w 3916311"/>
              <a:gd name="connsiteY4" fmla="*/ 0 h 604683"/>
              <a:gd name="connsiteX0" fmla="*/ 5369028 w 5383776"/>
              <a:gd name="connsiteY0" fmla="*/ 0 h 661833"/>
              <a:gd name="connsiteX1" fmla="*/ 1467465 w 5383776"/>
              <a:gd name="connsiteY1" fmla="*/ 4301 h 661833"/>
              <a:gd name="connsiteX2" fmla="*/ 0 w 5383776"/>
              <a:gd name="connsiteY2" fmla="*/ 661833 h 661833"/>
              <a:gd name="connsiteX3" fmla="*/ 5383776 w 5383776"/>
              <a:gd name="connsiteY3" fmla="*/ 604683 h 661833"/>
              <a:gd name="connsiteX4" fmla="*/ 5369028 w 5383776"/>
              <a:gd name="connsiteY4" fmla="*/ 0 h 661833"/>
              <a:gd name="connsiteX0" fmla="*/ 5388078 w 5402826"/>
              <a:gd name="connsiteY0" fmla="*/ 0 h 623733"/>
              <a:gd name="connsiteX1" fmla="*/ 1486515 w 5402826"/>
              <a:gd name="connsiteY1" fmla="*/ 4301 h 623733"/>
              <a:gd name="connsiteX2" fmla="*/ 0 w 5402826"/>
              <a:gd name="connsiteY2" fmla="*/ 623733 h 623733"/>
              <a:gd name="connsiteX3" fmla="*/ 5402826 w 5402826"/>
              <a:gd name="connsiteY3" fmla="*/ 604683 h 623733"/>
              <a:gd name="connsiteX4" fmla="*/ 5388078 w 5402826"/>
              <a:gd name="connsiteY4" fmla="*/ 0 h 623733"/>
              <a:gd name="connsiteX0" fmla="*/ 5388078 w 5388078"/>
              <a:gd name="connsiteY0" fmla="*/ 0 h 642783"/>
              <a:gd name="connsiteX1" fmla="*/ 1486515 w 5388078"/>
              <a:gd name="connsiteY1" fmla="*/ 4301 h 642783"/>
              <a:gd name="connsiteX2" fmla="*/ 0 w 5388078"/>
              <a:gd name="connsiteY2" fmla="*/ 623733 h 642783"/>
              <a:gd name="connsiteX3" fmla="*/ 5364726 w 5388078"/>
              <a:gd name="connsiteY3" fmla="*/ 642783 h 642783"/>
              <a:gd name="connsiteX4" fmla="*/ 5388078 w 5388078"/>
              <a:gd name="connsiteY4" fmla="*/ 0 h 642783"/>
              <a:gd name="connsiteX0" fmla="*/ 5388078 w 5388078"/>
              <a:gd name="connsiteY0" fmla="*/ 0 h 642783"/>
              <a:gd name="connsiteX1" fmla="*/ 1486515 w 5388078"/>
              <a:gd name="connsiteY1" fmla="*/ 4301 h 642783"/>
              <a:gd name="connsiteX2" fmla="*/ 0 w 5388078"/>
              <a:gd name="connsiteY2" fmla="*/ 623733 h 642783"/>
              <a:gd name="connsiteX3" fmla="*/ 5379966 w 5388078"/>
              <a:gd name="connsiteY3" fmla="*/ 642783 h 642783"/>
              <a:gd name="connsiteX4" fmla="*/ 5388078 w 5388078"/>
              <a:gd name="connsiteY4" fmla="*/ 0 h 642783"/>
              <a:gd name="connsiteX0" fmla="*/ 5388078 w 5395206"/>
              <a:gd name="connsiteY0" fmla="*/ 0 h 642783"/>
              <a:gd name="connsiteX1" fmla="*/ 1486515 w 5395206"/>
              <a:gd name="connsiteY1" fmla="*/ 4301 h 642783"/>
              <a:gd name="connsiteX2" fmla="*/ 0 w 5395206"/>
              <a:gd name="connsiteY2" fmla="*/ 623733 h 642783"/>
              <a:gd name="connsiteX3" fmla="*/ 5395206 w 5395206"/>
              <a:gd name="connsiteY3" fmla="*/ 642783 h 642783"/>
              <a:gd name="connsiteX4" fmla="*/ 5388078 w 5395206"/>
              <a:gd name="connsiteY4" fmla="*/ 0 h 642783"/>
              <a:gd name="connsiteX0" fmla="*/ 5388078 w 5395206"/>
              <a:gd name="connsiteY0" fmla="*/ 0 h 642783"/>
              <a:gd name="connsiteX1" fmla="*/ 1486515 w 5395206"/>
              <a:gd name="connsiteY1" fmla="*/ 4301 h 642783"/>
              <a:gd name="connsiteX2" fmla="*/ 0 w 5395206"/>
              <a:gd name="connsiteY2" fmla="*/ 623733 h 642783"/>
              <a:gd name="connsiteX3" fmla="*/ 5395206 w 5395206"/>
              <a:gd name="connsiteY3" fmla="*/ 642783 h 642783"/>
              <a:gd name="connsiteX4" fmla="*/ 5388078 w 5395206"/>
              <a:gd name="connsiteY4" fmla="*/ 0 h 642783"/>
              <a:gd name="connsiteX0" fmla="*/ 5388078 w 5388078"/>
              <a:gd name="connsiteY0" fmla="*/ 0 h 642783"/>
              <a:gd name="connsiteX1" fmla="*/ 1486515 w 5388078"/>
              <a:gd name="connsiteY1" fmla="*/ 4301 h 642783"/>
              <a:gd name="connsiteX2" fmla="*/ 0 w 5388078"/>
              <a:gd name="connsiteY2" fmla="*/ 623733 h 642783"/>
              <a:gd name="connsiteX3" fmla="*/ 5379966 w 5388078"/>
              <a:gd name="connsiteY3" fmla="*/ 642783 h 642783"/>
              <a:gd name="connsiteX4" fmla="*/ 5388078 w 5388078"/>
              <a:gd name="connsiteY4" fmla="*/ 0 h 642783"/>
              <a:gd name="connsiteX0" fmla="*/ 5365218 w 5365218"/>
              <a:gd name="connsiteY0" fmla="*/ 0 h 642783"/>
              <a:gd name="connsiteX1" fmla="*/ 1463655 w 5365218"/>
              <a:gd name="connsiteY1" fmla="*/ 4301 h 642783"/>
              <a:gd name="connsiteX2" fmla="*/ 0 w 5365218"/>
              <a:gd name="connsiteY2" fmla="*/ 638973 h 642783"/>
              <a:gd name="connsiteX3" fmla="*/ 5357106 w 5365218"/>
              <a:gd name="connsiteY3" fmla="*/ 642783 h 642783"/>
              <a:gd name="connsiteX4" fmla="*/ 5365218 w 5365218"/>
              <a:gd name="connsiteY4" fmla="*/ 0 h 642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5218" h="642783">
                <a:moveTo>
                  <a:pt x="5365218" y="0"/>
                </a:moveTo>
                <a:lnTo>
                  <a:pt x="1463655" y="4301"/>
                </a:lnTo>
                <a:lnTo>
                  <a:pt x="0" y="638973"/>
                </a:lnTo>
                <a:lnTo>
                  <a:pt x="5357106" y="642783"/>
                </a:lnTo>
                <a:lnTo>
                  <a:pt x="5365218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 dirty="0"/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1E43104B-0ACC-4284-A49A-C4F9A88C1BFF}"/>
              </a:ext>
            </a:extLst>
          </p:cNvPr>
          <p:cNvGrpSpPr/>
          <p:nvPr userDrawn="1"/>
        </p:nvGrpSpPr>
        <p:grpSpPr>
          <a:xfrm>
            <a:off x="1" y="6441041"/>
            <a:ext cx="4599485" cy="432000"/>
            <a:chOff x="0" y="6441041"/>
            <a:chExt cx="6132647" cy="432000"/>
          </a:xfrm>
        </p:grpSpPr>
        <p:sp>
          <p:nvSpPr>
            <p:cNvPr id="9" name="Полилиния: фигура 8">
              <a:extLst>
                <a:ext uri="{FF2B5EF4-FFF2-40B4-BE49-F238E27FC236}">
                  <a16:creationId xmlns:a16="http://schemas.microsoft.com/office/drawing/2014/main" id="{FF85F3B7-7DA1-44F0-BBE1-70788B663530}"/>
                </a:ext>
              </a:extLst>
            </p:cNvPr>
            <p:cNvSpPr/>
            <p:nvPr userDrawn="1"/>
          </p:nvSpPr>
          <p:spPr>
            <a:xfrm rot="10800000">
              <a:off x="1755302" y="6441041"/>
              <a:ext cx="4377345" cy="432000"/>
            </a:xfrm>
            <a:custGeom>
              <a:avLst/>
              <a:gdLst>
                <a:gd name="connsiteX0" fmla="*/ 5368413 w 5383161"/>
                <a:gd name="connsiteY0" fmla="*/ 14749 h 619432"/>
                <a:gd name="connsiteX1" fmla="*/ 0 w 5383161"/>
                <a:gd name="connsiteY1" fmla="*/ 0 h 619432"/>
                <a:gd name="connsiteX2" fmla="*/ 1504335 w 5383161"/>
                <a:gd name="connsiteY2" fmla="*/ 619432 h 619432"/>
                <a:gd name="connsiteX3" fmla="*/ 5383161 w 5383161"/>
                <a:gd name="connsiteY3" fmla="*/ 619432 h 619432"/>
                <a:gd name="connsiteX4" fmla="*/ 5368413 w 5383161"/>
                <a:gd name="connsiteY4" fmla="*/ 14749 h 619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3161" h="619432">
                  <a:moveTo>
                    <a:pt x="5368413" y="14749"/>
                  </a:moveTo>
                  <a:lnTo>
                    <a:pt x="0" y="0"/>
                  </a:lnTo>
                  <a:lnTo>
                    <a:pt x="1504335" y="619432"/>
                  </a:lnTo>
                  <a:lnTo>
                    <a:pt x="5383161" y="619432"/>
                  </a:lnTo>
                  <a:lnTo>
                    <a:pt x="5368413" y="14749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800" dirty="0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A8039C4D-4022-4874-954F-96FC77DD31EF}"/>
                </a:ext>
              </a:extLst>
            </p:cNvPr>
            <p:cNvSpPr/>
            <p:nvPr userDrawn="1"/>
          </p:nvSpPr>
          <p:spPr>
            <a:xfrm>
              <a:off x="0" y="6441041"/>
              <a:ext cx="1765052" cy="432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800" dirty="0"/>
            </a:p>
          </p:txBody>
        </p:sp>
      </p:grpSp>
    </p:spTree>
    <p:extLst>
      <p:ext uri="{BB962C8B-B14F-4D97-AF65-F5344CB8AC3E}">
        <p14:creationId xmlns:p14="http://schemas.microsoft.com/office/powerpoint/2010/main" val="2054257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257E2-F174-41EC-BF2B-D9D68BC3C1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6288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257E2-F174-41EC-BF2B-D9D68BC3C1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033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257E2-F174-41EC-BF2B-D9D68BC3C1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9497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257E2-F174-41EC-BF2B-D9D68BC3C1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2224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257E2-F174-41EC-BF2B-D9D68BC3C1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9903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257E2-F174-41EC-BF2B-D9D68BC3C1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0130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257E2-F174-41EC-BF2B-D9D68BC3C1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2064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257E2-F174-41EC-BF2B-D9D68BC3C1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5982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257E2-F174-41EC-BF2B-D9D68BC3C1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0771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лилиния: фигура 7">
            <a:extLst>
              <a:ext uri="{FF2B5EF4-FFF2-40B4-BE49-F238E27FC236}">
                <a16:creationId xmlns:a16="http://schemas.microsoft.com/office/drawing/2014/main" id="{8C42AD6E-4F39-4B66-853B-09435296EDBD}"/>
              </a:ext>
            </a:extLst>
          </p:cNvPr>
          <p:cNvSpPr/>
          <p:nvPr userDrawn="1"/>
        </p:nvSpPr>
        <p:spPr>
          <a:xfrm>
            <a:off x="5860992" y="0"/>
            <a:ext cx="3283009" cy="432000"/>
          </a:xfrm>
          <a:custGeom>
            <a:avLst/>
            <a:gdLst>
              <a:gd name="connsiteX0" fmla="*/ 5368413 w 5383161"/>
              <a:gd name="connsiteY0" fmla="*/ 14749 h 619432"/>
              <a:gd name="connsiteX1" fmla="*/ 0 w 5383161"/>
              <a:gd name="connsiteY1" fmla="*/ 0 h 619432"/>
              <a:gd name="connsiteX2" fmla="*/ 1504335 w 5383161"/>
              <a:gd name="connsiteY2" fmla="*/ 619432 h 619432"/>
              <a:gd name="connsiteX3" fmla="*/ 5383161 w 5383161"/>
              <a:gd name="connsiteY3" fmla="*/ 619432 h 619432"/>
              <a:gd name="connsiteX4" fmla="*/ 5368413 w 5383161"/>
              <a:gd name="connsiteY4" fmla="*/ 14749 h 619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83161" h="619432">
                <a:moveTo>
                  <a:pt x="5368413" y="14749"/>
                </a:moveTo>
                <a:lnTo>
                  <a:pt x="0" y="0"/>
                </a:lnTo>
                <a:lnTo>
                  <a:pt x="1504335" y="619432"/>
                </a:lnTo>
                <a:lnTo>
                  <a:pt x="5383161" y="619432"/>
                </a:lnTo>
                <a:lnTo>
                  <a:pt x="5368413" y="1474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 dirty="0"/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5CBE237A-89B0-41C8-AC3B-74192837DC10}"/>
              </a:ext>
            </a:extLst>
          </p:cNvPr>
          <p:cNvGrpSpPr/>
          <p:nvPr userDrawn="1"/>
        </p:nvGrpSpPr>
        <p:grpSpPr>
          <a:xfrm>
            <a:off x="4545670" y="6426000"/>
            <a:ext cx="4595855" cy="432000"/>
            <a:chOff x="6064193" y="6444000"/>
            <a:chExt cx="6127807" cy="414000"/>
          </a:xfrm>
        </p:grpSpPr>
        <p:sp>
          <p:nvSpPr>
            <p:cNvPr id="9" name="Полилиния: фигура 8">
              <a:extLst>
                <a:ext uri="{FF2B5EF4-FFF2-40B4-BE49-F238E27FC236}">
                  <a16:creationId xmlns:a16="http://schemas.microsoft.com/office/drawing/2014/main" id="{D320D61D-80E5-4710-8370-234EC093502E}"/>
                </a:ext>
              </a:extLst>
            </p:cNvPr>
            <p:cNvSpPr/>
            <p:nvPr userDrawn="1"/>
          </p:nvSpPr>
          <p:spPr>
            <a:xfrm>
              <a:off x="6064193" y="6444001"/>
              <a:ext cx="4362755" cy="413999"/>
            </a:xfrm>
            <a:custGeom>
              <a:avLst/>
              <a:gdLst>
                <a:gd name="connsiteX0" fmla="*/ 5368413 w 5383161"/>
                <a:gd name="connsiteY0" fmla="*/ 14749 h 619432"/>
                <a:gd name="connsiteX1" fmla="*/ 0 w 5383161"/>
                <a:gd name="connsiteY1" fmla="*/ 0 h 619432"/>
                <a:gd name="connsiteX2" fmla="*/ 1504335 w 5383161"/>
                <a:gd name="connsiteY2" fmla="*/ 619432 h 619432"/>
                <a:gd name="connsiteX3" fmla="*/ 5383161 w 5383161"/>
                <a:gd name="connsiteY3" fmla="*/ 619432 h 619432"/>
                <a:gd name="connsiteX4" fmla="*/ 5368413 w 5383161"/>
                <a:gd name="connsiteY4" fmla="*/ 14749 h 619432"/>
                <a:gd name="connsiteX0" fmla="*/ 3901563 w 3916311"/>
                <a:gd name="connsiteY0" fmla="*/ 0 h 604683"/>
                <a:gd name="connsiteX1" fmla="*/ 0 w 3916311"/>
                <a:gd name="connsiteY1" fmla="*/ 4301 h 604683"/>
                <a:gd name="connsiteX2" fmla="*/ 37485 w 3916311"/>
                <a:gd name="connsiteY2" fmla="*/ 604683 h 604683"/>
                <a:gd name="connsiteX3" fmla="*/ 3916311 w 3916311"/>
                <a:gd name="connsiteY3" fmla="*/ 604683 h 604683"/>
                <a:gd name="connsiteX4" fmla="*/ 3901563 w 3916311"/>
                <a:gd name="connsiteY4" fmla="*/ 0 h 604683"/>
                <a:gd name="connsiteX0" fmla="*/ 5369028 w 5383776"/>
                <a:gd name="connsiteY0" fmla="*/ 0 h 661833"/>
                <a:gd name="connsiteX1" fmla="*/ 1467465 w 5383776"/>
                <a:gd name="connsiteY1" fmla="*/ 4301 h 661833"/>
                <a:gd name="connsiteX2" fmla="*/ 0 w 5383776"/>
                <a:gd name="connsiteY2" fmla="*/ 661833 h 661833"/>
                <a:gd name="connsiteX3" fmla="*/ 5383776 w 5383776"/>
                <a:gd name="connsiteY3" fmla="*/ 604683 h 661833"/>
                <a:gd name="connsiteX4" fmla="*/ 5369028 w 5383776"/>
                <a:gd name="connsiteY4" fmla="*/ 0 h 661833"/>
                <a:gd name="connsiteX0" fmla="*/ 5388078 w 5402826"/>
                <a:gd name="connsiteY0" fmla="*/ 0 h 623733"/>
                <a:gd name="connsiteX1" fmla="*/ 1486515 w 5402826"/>
                <a:gd name="connsiteY1" fmla="*/ 4301 h 623733"/>
                <a:gd name="connsiteX2" fmla="*/ 0 w 5402826"/>
                <a:gd name="connsiteY2" fmla="*/ 623733 h 623733"/>
                <a:gd name="connsiteX3" fmla="*/ 5402826 w 5402826"/>
                <a:gd name="connsiteY3" fmla="*/ 604683 h 623733"/>
                <a:gd name="connsiteX4" fmla="*/ 5388078 w 5402826"/>
                <a:gd name="connsiteY4" fmla="*/ 0 h 623733"/>
                <a:gd name="connsiteX0" fmla="*/ 5388078 w 5388078"/>
                <a:gd name="connsiteY0" fmla="*/ 0 h 642783"/>
                <a:gd name="connsiteX1" fmla="*/ 1486515 w 5388078"/>
                <a:gd name="connsiteY1" fmla="*/ 4301 h 642783"/>
                <a:gd name="connsiteX2" fmla="*/ 0 w 5388078"/>
                <a:gd name="connsiteY2" fmla="*/ 623733 h 642783"/>
                <a:gd name="connsiteX3" fmla="*/ 5364726 w 5388078"/>
                <a:gd name="connsiteY3" fmla="*/ 642783 h 642783"/>
                <a:gd name="connsiteX4" fmla="*/ 5388078 w 5388078"/>
                <a:gd name="connsiteY4" fmla="*/ 0 h 642783"/>
                <a:gd name="connsiteX0" fmla="*/ 5388078 w 5388078"/>
                <a:gd name="connsiteY0" fmla="*/ 0 h 642783"/>
                <a:gd name="connsiteX1" fmla="*/ 1486515 w 5388078"/>
                <a:gd name="connsiteY1" fmla="*/ 4301 h 642783"/>
                <a:gd name="connsiteX2" fmla="*/ 0 w 5388078"/>
                <a:gd name="connsiteY2" fmla="*/ 623733 h 642783"/>
                <a:gd name="connsiteX3" fmla="*/ 5379966 w 5388078"/>
                <a:gd name="connsiteY3" fmla="*/ 642783 h 642783"/>
                <a:gd name="connsiteX4" fmla="*/ 5388078 w 5388078"/>
                <a:gd name="connsiteY4" fmla="*/ 0 h 642783"/>
                <a:gd name="connsiteX0" fmla="*/ 5388078 w 5395206"/>
                <a:gd name="connsiteY0" fmla="*/ 0 h 642783"/>
                <a:gd name="connsiteX1" fmla="*/ 1486515 w 5395206"/>
                <a:gd name="connsiteY1" fmla="*/ 4301 h 642783"/>
                <a:gd name="connsiteX2" fmla="*/ 0 w 5395206"/>
                <a:gd name="connsiteY2" fmla="*/ 623733 h 642783"/>
                <a:gd name="connsiteX3" fmla="*/ 5395206 w 5395206"/>
                <a:gd name="connsiteY3" fmla="*/ 642783 h 642783"/>
                <a:gd name="connsiteX4" fmla="*/ 5388078 w 5395206"/>
                <a:gd name="connsiteY4" fmla="*/ 0 h 642783"/>
                <a:gd name="connsiteX0" fmla="*/ 5388078 w 5395206"/>
                <a:gd name="connsiteY0" fmla="*/ 0 h 642783"/>
                <a:gd name="connsiteX1" fmla="*/ 1486515 w 5395206"/>
                <a:gd name="connsiteY1" fmla="*/ 4301 h 642783"/>
                <a:gd name="connsiteX2" fmla="*/ 0 w 5395206"/>
                <a:gd name="connsiteY2" fmla="*/ 623733 h 642783"/>
                <a:gd name="connsiteX3" fmla="*/ 5395206 w 5395206"/>
                <a:gd name="connsiteY3" fmla="*/ 642783 h 642783"/>
                <a:gd name="connsiteX4" fmla="*/ 5388078 w 5395206"/>
                <a:gd name="connsiteY4" fmla="*/ 0 h 642783"/>
                <a:gd name="connsiteX0" fmla="*/ 5388078 w 5388078"/>
                <a:gd name="connsiteY0" fmla="*/ 0 h 642783"/>
                <a:gd name="connsiteX1" fmla="*/ 1486515 w 5388078"/>
                <a:gd name="connsiteY1" fmla="*/ 4301 h 642783"/>
                <a:gd name="connsiteX2" fmla="*/ 0 w 5388078"/>
                <a:gd name="connsiteY2" fmla="*/ 623733 h 642783"/>
                <a:gd name="connsiteX3" fmla="*/ 5379966 w 5388078"/>
                <a:gd name="connsiteY3" fmla="*/ 642783 h 642783"/>
                <a:gd name="connsiteX4" fmla="*/ 5388078 w 5388078"/>
                <a:gd name="connsiteY4" fmla="*/ 0 h 642783"/>
                <a:gd name="connsiteX0" fmla="*/ 5365218 w 5365218"/>
                <a:gd name="connsiteY0" fmla="*/ 0 h 642783"/>
                <a:gd name="connsiteX1" fmla="*/ 1463655 w 5365218"/>
                <a:gd name="connsiteY1" fmla="*/ 4301 h 642783"/>
                <a:gd name="connsiteX2" fmla="*/ 0 w 5365218"/>
                <a:gd name="connsiteY2" fmla="*/ 638973 h 642783"/>
                <a:gd name="connsiteX3" fmla="*/ 5357106 w 5365218"/>
                <a:gd name="connsiteY3" fmla="*/ 642783 h 642783"/>
                <a:gd name="connsiteX4" fmla="*/ 5365218 w 5365218"/>
                <a:gd name="connsiteY4" fmla="*/ 0 h 642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65218" h="642783">
                  <a:moveTo>
                    <a:pt x="5365218" y="0"/>
                  </a:moveTo>
                  <a:lnTo>
                    <a:pt x="1463655" y="4301"/>
                  </a:lnTo>
                  <a:lnTo>
                    <a:pt x="0" y="638973"/>
                  </a:lnTo>
                  <a:lnTo>
                    <a:pt x="5357106" y="642783"/>
                  </a:lnTo>
                  <a:lnTo>
                    <a:pt x="5365218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800" dirty="0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A2DB3D2C-4A39-441B-897F-B6315785E846}"/>
                </a:ext>
              </a:extLst>
            </p:cNvPr>
            <p:cNvSpPr/>
            <p:nvPr userDrawn="1"/>
          </p:nvSpPr>
          <p:spPr>
            <a:xfrm>
              <a:off x="10426948" y="6444000"/>
              <a:ext cx="1765052" cy="414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800"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96C896F5-118A-4FD4-98E6-B841BC5D78E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0" y="1989138"/>
            <a:ext cx="4252913" cy="4229100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C28E2487-BC1B-4086-BFB2-56D78AD1E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9" y="434566"/>
            <a:ext cx="4252913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3" name="Рисунок 12">
            <a:extLst>
              <a:ext uri="{FF2B5EF4-FFF2-40B4-BE49-F238E27FC236}">
                <a16:creationId xmlns:a16="http://schemas.microsoft.com/office/drawing/2014/main" id="{B8AFC6EC-9665-443F-B9FF-976A7F5AA4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56023" y="639763"/>
            <a:ext cx="3307556" cy="5578476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0243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лилиния: фигура 7">
            <a:extLst>
              <a:ext uri="{FF2B5EF4-FFF2-40B4-BE49-F238E27FC236}">
                <a16:creationId xmlns:a16="http://schemas.microsoft.com/office/drawing/2014/main" id="{8C42AD6E-4F39-4B66-853B-09435296EDBD}"/>
              </a:ext>
            </a:extLst>
          </p:cNvPr>
          <p:cNvSpPr/>
          <p:nvPr userDrawn="1"/>
        </p:nvSpPr>
        <p:spPr>
          <a:xfrm>
            <a:off x="5860992" y="0"/>
            <a:ext cx="3283009" cy="432000"/>
          </a:xfrm>
          <a:custGeom>
            <a:avLst/>
            <a:gdLst>
              <a:gd name="connsiteX0" fmla="*/ 5368413 w 5383161"/>
              <a:gd name="connsiteY0" fmla="*/ 14749 h 619432"/>
              <a:gd name="connsiteX1" fmla="*/ 0 w 5383161"/>
              <a:gd name="connsiteY1" fmla="*/ 0 h 619432"/>
              <a:gd name="connsiteX2" fmla="*/ 1504335 w 5383161"/>
              <a:gd name="connsiteY2" fmla="*/ 619432 h 619432"/>
              <a:gd name="connsiteX3" fmla="*/ 5383161 w 5383161"/>
              <a:gd name="connsiteY3" fmla="*/ 619432 h 619432"/>
              <a:gd name="connsiteX4" fmla="*/ 5368413 w 5383161"/>
              <a:gd name="connsiteY4" fmla="*/ 14749 h 619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83161" h="619432">
                <a:moveTo>
                  <a:pt x="5368413" y="14749"/>
                </a:moveTo>
                <a:lnTo>
                  <a:pt x="0" y="0"/>
                </a:lnTo>
                <a:lnTo>
                  <a:pt x="1504335" y="619432"/>
                </a:lnTo>
                <a:lnTo>
                  <a:pt x="5383161" y="619432"/>
                </a:lnTo>
                <a:lnTo>
                  <a:pt x="5368413" y="1474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ED9912C-D331-4DBB-B9F2-A555583C10B5}"/>
              </a:ext>
            </a:extLst>
          </p:cNvPr>
          <p:cNvSpPr/>
          <p:nvPr userDrawn="1"/>
        </p:nvSpPr>
        <p:spPr>
          <a:xfrm>
            <a:off x="0" y="4383000"/>
            <a:ext cx="859500" cy="247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929454D8-E93E-4108-BBFE-11C3076D74E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6023" y="1989138"/>
            <a:ext cx="8268890" cy="4229100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Заголовок 6">
            <a:extLst>
              <a:ext uri="{FF2B5EF4-FFF2-40B4-BE49-F238E27FC236}">
                <a16:creationId xmlns:a16="http://schemas.microsoft.com/office/drawing/2014/main" id="{6CA30DDE-7800-4BF4-896C-F3A7A00EB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022" y="434566"/>
            <a:ext cx="8268890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298143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s://presentation-creation.ru/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CFDAEF"/>
            </a:gs>
            <a:gs pos="36000">
              <a:schemeClr val="bg1"/>
            </a:gs>
            <a:gs pos="100000">
              <a:schemeClr val="accent1">
                <a:lumMod val="45000"/>
                <a:lumOff val="55000"/>
              </a:schemeClr>
            </a:gs>
            <a:gs pos="100000">
              <a:srgbClr val="FF0000"/>
            </a:gs>
            <a:gs pos="100000">
              <a:schemeClr val="tx2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E257E2-F174-41EC-BF2B-D9D68BC3C15B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7" name="Рисунок 6">
            <a:hlinkClick r:id="rId15"/>
            <a:extLst>
              <a:ext uri="{FF2B5EF4-FFF2-40B4-BE49-F238E27FC236}">
                <a16:creationId xmlns:a16="http://schemas.microsoft.com/office/drawing/2014/main" id="{D6FC44F1-C001-424D-A487-71CD84B33AF5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95500" y="367393"/>
            <a:ext cx="56832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631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62" r:id="rId1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2.jp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diagramLayout" Target="../diagrams/layout5.xml"/><Relationship Id="rId7" Type="http://schemas.openxmlformats.org/officeDocument/2006/relationships/image" Target="../media/image5.jp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D0AA86E1-D3D1-493D-A5DD-315320210F23}"/>
              </a:ext>
            </a:extLst>
          </p:cNvPr>
          <p:cNvSpPr/>
          <p:nvPr/>
        </p:nvSpPr>
        <p:spPr>
          <a:xfrm>
            <a:off x="812583" y="1488677"/>
            <a:ext cx="7737298" cy="2289776"/>
          </a:xfrm>
          <a:prstGeom prst="roundRect">
            <a:avLst/>
          </a:prstGeom>
          <a:scene3d>
            <a:camera prst="orthographicFront"/>
            <a:lightRig rig="threePt" dir="t"/>
          </a:scene3d>
          <a:sp3d prstMaterial="clear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mpact" panose="020B0806030902050204" pitchFamily="34" charset="0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BF74CE95-0DD1-484B-85CF-5F794D4CE32C}"/>
              </a:ext>
            </a:extLst>
          </p:cNvPr>
          <p:cNvGrpSpPr/>
          <p:nvPr/>
        </p:nvGrpSpPr>
        <p:grpSpPr>
          <a:xfrm>
            <a:off x="342000" y="504000"/>
            <a:ext cx="8505000" cy="5850000"/>
            <a:chOff x="1416000" y="279000"/>
            <a:chExt cx="4005000" cy="5770645"/>
          </a:xfrm>
        </p:grpSpPr>
        <p:cxnSp>
          <p:nvCxnSpPr>
            <p:cNvPr id="7" name="Прямая соединительная линия 6">
              <a:extLst>
                <a:ext uri="{FF2B5EF4-FFF2-40B4-BE49-F238E27FC236}">
                  <a16:creationId xmlns:a16="http://schemas.microsoft.com/office/drawing/2014/main" id="{7DDA7205-6C9B-4F31-8085-92C3792F3CC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16000" y="279000"/>
              <a:ext cx="4005000" cy="0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>
              <a:extLst>
                <a:ext uri="{FF2B5EF4-FFF2-40B4-BE49-F238E27FC236}">
                  <a16:creationId xmlns:a16="http://schemas.microsoft.com/office/drawing/2014/main" id="{C0E5D315-65C3-4F4E-AA01-B20CB9561B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16000" y="6049645"/>
              <a:ext cx="4005000" cy="0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id="{A8515BCA-BA59-49DF-A920-9D501341BFE7}"/>
                </a:ext>
              </a:extLst>
            </p:cNvPr>
            <p:cNvCxnSpPr>
              <a:cxnSpLocks/>
            </p:cNvCxnSpPr>
            <p:nvPr/>
          </p:nvCxnSpPr>
          <p:spPr>
            <a:xfrm>
              <a:off x="1416000" y="279000"/>
              <a:ext cx="0" cy="5770645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07F411EB-60F0-47AE-9754-F7EA962F729E}"/>
                </a:ext>
              </a:extLst>
            </p:cNvPr>
            <p:cNvCxnSpPr>
              <a:cxnSpLocks/>
            </p:cNvCxnSpPr>
            <p:nvPr/>
          </p:nvCxnSpPr>
          <p:spPr>
            <a:xfrm>
              <a:off x="5421000" y="1449000"/>
              <a:ext cx="0" cy="4600645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3">
            <a:extLst>
              <a:ext uri="{FF2B5EF4-FFF2-40B4-BE49-F238E27FC236}">
                <a16:creationId xmlns:a16="http://schemas.microsoft.com/office/drawing/2014/main" id="{EF3BA6E8-5C23-41BB-94DF-C0D7B7EBA07D}"/>
              </a:ext>
            </a:extLst>
          </p:cNvPr>
          <p:cNvSpPr txBox="1">
            <a:spLocks noChangeArrowheads="1"/>
          </p:cNvSpPr>
          <p:nvPr/>
        </p:nvSpPr>
        <p:spPr>
          <a:xfrm>
            <a:off x="812582" y="1405783"/>
            <a:ext cx="7737299" cy="1524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200"/>
              </a:spcBef>
            </a:pPr>
            <a:r>
              <a:rPr lang="ru-RU" sz="2400" u="sng" dirty="0">
                <a:solidFill>
                  <a:schemeClr val="tx1"/>
                </a:solidFill>
                <a:latin typeface="Impact" panose="020B0806030902050204" pitchFamily="34" charset="0"/>
              </a:rPr>
              <a:t>Тема магистерского проекта: </a:t>
            </a:r>
          </a:p>
          <a:p>
            <a:pPr>
              <a:lnSpc>
                <a:spcPct val="150000"/>
              </a:lnSpc>
              <a:spcBef>
                <a:spcPts val="200"/>
              </a:spcBef>
            </a:pPr>
            <a:r>
              <a:rPr lang="ru-RU" sz="2400" dirty="0">
                <a:solidFill>
                  <a:srgbClr val="FF1515"/>
                </a:solidFill>
                <a:latin typeface="Impact" panose="020B0806030902050204" pitchFamily="34" charset="0"/>
              </a:rPr>
              <a:t>Разработка рекомендаций по безаварийной эксплуатации промышленной насосной станции в Жезказгане (на основании экспертного обследования)</a:t>
            </a:r>
          </a:p>
          <a:p>
            <a:pPr>
              <a:lnSpc>
                <a:spcPct val="150000"/>
              </a:lnSpc>
              <a:spcBef>
                <a:spcPts val="200"/>
              </a:spcBef>
            </a:pPr>
            <a:endParaRPr lang="en-US" sz="2400" dirty="0">
              <a:solidFill>
                <a:schemeClr val="bg2">
                  <a:lumMod val="25000"/>
                </a:schemeClr>
              </a:solidFill>
              <a:latin typeface="Impact" panose="020B0806030902050204" pitchFamily="34" charset="0"/>
              <a:ea typeface="굴림" pitchFamily="34" charset="-127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B6F4AC79-A9EE-42CB-A222-15EEE2EDE4D5}"/>
              </a:ext>
            </a:extLst>
          </p:cNvPr>
          <p:cNvSpPr/>
          <p:nvPr/>
        </p:nvSpPr>
        <p:spPr>
          <a:xfrm>
            <a:off x="256271" y="474572"/>
            <a:ext cx="8676456" cy="8673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cs typeface="Times New Roman" panose="02020603050405020304" pitchFamily="18" charset="0"/>
              </a:rPr>
              <a:t>Восточно-Казахстанский технический университет имени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cs typeface="Times New Roman" panose="02020603050405020304" pitchFamily="18" charset="0"/>
              </a:rPr>
              <a:t>Д. Серикбаева</a:t>
            </a:r>
          </a:p>
          <a:p>
            <a:pPr algn="ctr">
              <a:lnSpc>
                <a:spcPct val="150000"/>
              </a:lnSpc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cs typeface="Times New Roman" panose="02020603050405020304" pitchFamily="18" charset="0"/>
              </a:rPr>
              <a:t>Школа архитектуры, строительства и дизайна 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B627E9F3-C4C2-4507-B4A8-522D2950059A}"/>
              </a:ext>
            </a:extLst>
          </p:cNvPr>
          <p:cNvSpPr/>
          <p:nvPr/>
        </p:nvSpPr>
        <p:spPr>
          <a:xfrm>
            <a:off x="3250767" y="3825719"/>
            <a:ext cx="26874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7M07305 - Строительство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DF2DEBA-700F-4D66-9E34-E9D1163975C5}"/>
              </a:ext>
            </a:extLst>
          </p:cNvPr>
          <p:cNvSpPr/>
          <p:nvPr/>
        </p:nvSpPr>
        <p:spPr>
          <a:xfrm>
            <a:off x="4549813" y="4321624"/>
            <a:ext cx="424186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dirty="0">
                <a:latin typeface="Impact" panose="020B0806030902050204" pitchFamily="34" charset="0"/>
              </a:rPr>
              <a:t>Обучающийся: </a:t>
            </a:r>
          </a:p>
          <a:p>
            <a:pPr algn="r"/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гр. 20-МСС-1п Кодинцев Р.В.</a:t>
            </a:r>
          </a:p>
          <a:p>
            <a:pPr algn="r"/>
            <a:r>
              <a:rPr lang="ru-RU" dirty="0">
                <a:latin typeface="Impact" panose="020B0806030902050204" pitchFamily="34" charset="0"/>
              </a:rPr>
              <a:t>Научный руководитель:</a:t>
            </a:r>
          </a:p>
          <a:p>
            <a:pPr algn="r"/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Кандидат технических наук, Гольцев А.Г.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DFDDE9DF-3088-481E-91E9-00610130702B}"/>
              </a:ext>
            </a:extLst>
          </p:cNvPr>
          <p:cNvSpPr/>
          <p:nvPr/>
        </p:nvSpPr>
        <p:spPr>
          <a:xfrm>
            <a:off x="3311879" y="5892391"/>
            <a:ext cx="25202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Усть-Каменогорск, 2021</a:t>
            </a:r>
          </a:p>
        </p:txBody>
      </p:sp>
    </p:spTree>
    <p:extLst>
      <p:ext uri="{BB962C8B-B14F-4D97-AF65-F5344CB8AC3E}">
        <p14:creationId xmlns:p14="http://schemas.microsoft.com/office/powerpoint/2010/main" val="3610238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BFD7E8E4-7976-44DD-B587-3F086A26B035}"/>
              </a:ext>
            </a:extLst>
          </p:cNvPr>
          <p:cNvGrpSpPr/>
          <p:nvPr/>
        </p:nvGrpSpPr>
        <p:grpSpPr>
          <a:xfrm>
            <a:off x="387000" y="571443"/>
            <a:ext cx="8505000" cy="5850000"/>
            <a:chOff x="1416000" y="279000"/>
            <a:chExt cx="4005000" cy="5770645"/>
          </a:xfrm>
        </p:grpSpPr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71E9BFB6-E1FC-4C62-A0D7-D841553D83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16000" y="279000"/>
              <a:ext cx="4005000" cy="0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AB23A986-FFAF-44DD-ACF8-94E555E792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16000" y="6049645"/>
              <a:ext cx="4005000" cy="0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C7FA6CCF-3E27-419A-851D-3A57AF1BEF0C}"/>
                </a:ext>
              </a:extLst>
            </p:cNvPr>
            <p:cNvCxnSpPr>
              <a:cxnSpLocks/>
            </p:cNvCxnSpPr>
            <p:nvPr/>
          </p:nvCxnSpPr>
          <p:spPr>
            <a:xfrm>
              <a:off x="1416000" y="279000"/>
              <a:ext cx="0" cy="5770645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3A88CB1F-B538-4305-BA5E-995C043855D7}"/>
                </a:ext>
              </a:extLst>
            </p:cNvPr>
            <p:cNvCxnSpPr>
              <a:cxnSpLocks/>
            </p:cNvCxnSpPr>
            <p:nvPr/>
          </p:nvCxnSpPr>
          <p:spPr>
            <a:xfrm>
              <a:off x="5421000" y="1449000"/>
              <a:ext cx="0" cy="4600645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3" name="Схема 22">
            <a:extLst>
              <a:ext uri="{FF2B5EF4-FFF2-40B4-BE49-F238E27FC236}">
                <a16:creationId xmlns:a16="http://schemas.microsoft.com/office/drawing/2014/main" id="{9B48AC25-F3BD-481A-8793-2910902D9A4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08572910"/>
              </p:ext>
            </p:extLst>
          </p:nvPr>
        </p:nvGraphicFramePr>
        <p:xfrm>
          <a:off x="1103171" y="1494000"/>
          <a:ext cx="6937657" cy="43719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4" name="Заголовок 3">
            <a:extLst>
              <a:ext uri="{FF2B5EF4-FFF2-40B4-BE49-F238E27FC236}">
                <a16:creationId xmlns:a16="http://schemas.microsoft.com/office/drawing/2014/main" id="{811D34A3-1DAE-4188-8CE3-FFFD49FD6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7093" y="529827"/>
            <a:ext cx="7344815" cy="1512168"/>
          </a:xfrm>
        </p:spPr>
        <p:txBody>
          <a:bodyPr>
            <a:noAutofit/>
          </a:bodyPr>
          <a:lstStyle/>
          <a:p>
            <a:pPr algn="ctr"/>
            <a:r>
              <a:rPr lang="ru-RU" sz="3200" b="0" u="sng" dirty="0">
                <a:solidFill>
                  <a:schemeClr val="tx1"/>
                </a:solidFill>
                <a:latin typeface="Impact" panose="020B0806030902050204" pitchFamily="34" charset="0"/>
              </a:rPr>
              <a:t>Актуальность работы:</a:t>
            </a:r>
            <a:br>
              <a:rPr lang="ru-RU" sz="3600" u="sng" dirty="0">
                <a:solidFill>
                  <a:schemeClr val="tx1"/>
                </a:solidFill>
                <a:latin typeface="Impact" panose="020B0806030902050204" pitchFamily="34" charset="0"/>
              </a:rPr>
            </a:br>
            <a:endParaRPr lang="ru-RU" sz="3600" u="sng" dirty="0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266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BFD7E8E4-7976-44DD-B587-3F086A26B035}"/>
              </a:ext>
            </a:extLst>
          </p:cNvPr>
          <p:cNvGrpSpPr/>
          <p:nvPr/>
        </p:nvGrpSpPr>
        <p:grpSpPr>
          <a:xfrm>
            <a:off x="387000" y="571443"/>
            <a:ext cx="8505000" cy="5850000"/>
            <a:chOff x="1416000" y="279000"/>
            <a:chExt cx="4005000" cy="5770645"/>
          </a:xfrm>
        </p:grpSpPr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71E9BFB6-E1FC-4C62-A0D7-D841553D83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16000" y="279000"/>
              <a:ext cx="4005000" cy="0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AB23A986-FFAF-44DD-ACF8-94E555E792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16000" y="6049645"/>
              <a:ext cx="4005000" cy="0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C7FA6CCF-3E27-419A-851D-3A57AF1BEF0C}"/>
                </a:ext>
              </a:extLst>
            </p:cNvPr>
            <p:cNvCxnSpPr>
              <a:cxnSpLocks/>
            </p:cNvCxnSpPr>
            <p:nvPr/>
          </p:nvCxnSpPr>
          <p:spPr>
            <a:xfrm>
              <a:off x="1416000" y="279000"/>
              <a:ext cx="0" cy="5770645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3A88CB1F-B538-4305-BA5E-995C043855D7}"/>
                </a:ext>
              </a:extLst>
            </p:cNvPr>
            <p:cNvCxnSpPr>
              <a:cxnSpLocks/>
            </p:cNvCxnSpPr>
            <p:nvPr/>
          </p:nvCxnSpPr>
          <p:spPr>
            <a:xfrm>
              <a:off x="5421000" y="1449000"/>
              <a:ext cx="0" cy="4600645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Заголовок 3">
            <a:extLst>
              <a:ext uri="{FF2B5EF4-FFF2-40B4-BE49-F238E27FC236}">
                <a16:creationId xmlns:a16="http://schemas.microsoft.com/office/drawing/2014/main" id="{811D34A3-1DAE-4188-8CE3-FFFD49FD6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7093" y="529827"/>
            <a:ext cx="7344815" cy="1512168"/>
          </a:xfrm>
        </p:spPr>
        <p:txBody>
          <a:bodyPr>
            <a:noAutofit/>
          </a:bodyPr>
          <a:lstStyle/>
          <a:p>
            <a:pPr algn="ctr"/>
            <a:r>
              <a:rPr lang="ru-RU" sz="3200" b="0" u="sng" dirty="0">
                <a:solidFill>
                  <a:schemeClr val="tx1"/>
                </a:solidFill>
                <a:latin typeface="Impact" panose="020B0806030902050204" pitchFamily="34" charset="0"/>
              </a:rPr>
              <a:t>Цели и задачи:</a:t>
            </a:r>
            <a:br>
              <a:rPr lang="ru-RU" sz="3200" u="sng" dirty="0">
                <a:solidFill>
                  <a:schemeClr val="tx1"/>
                </a:solidFill>
                <a:latin typeface="Impact" panose="020B0806030902050204" pitchFamily="34" charset="0"/>
              </a:rPr>
            </a:br>
            <a:endParaRPr lang="ru-RU" sz="3200" u="sng" dirty="0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41DE15AC-DE11-4C13-B5D0-065B331B6E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18156907"/>
              </p:ext>
            </p:extLst>
          </p:nvPr>
        </p:nvGraphicFramePr>
        <p:xfrm>
          <a:off x="755576" y="1449000"/>
          <a:ext cx="7632848" cy="4424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99193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5DBF863D-7448-489E-8EA1-A212BEEAF4EE}"/>
              </a:ext>
            </a:extLst>
          </p:cNvPr>
          <p:cNvSpPr/>
          <p:nvPr/>
        </p:nvSpPr>
        <p:spPr>
          <a:xfrm>
            <a:off x="3447000" y="1674000"/>
            <a:ext cx="5264720" cy="4612517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BFD7E8E4-7976-44DD-B587-3F086A26B035}"/>
              </a:ext>
            </a:extLst>
          </p:cNvPr>
          <p:cNvGrpSpPr/>
          <p:nvPr/>
        </p:nvGrpSpPr>
        <p:grpSpPr>
          <a:xfrm>
            <a:off x="387000" y="571443"/>
            <a:ext cx="8505000" cy="5850000"/>
            <a:chOff x="1416000" y="279000"/>
            <a:chExt cx="4005000" cy="5770645"/>
          </a:xfrm>
        </p:grpSpPr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71E9BFB6-E1FC-4C62-A0D7-D841553D83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16000" y="279000"/>
              <a:ext cx="4005000" cy="0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AB23A986-FFAF-44DD-ACF8-94E555E792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16000" y="6049645"/>
              <a:ext cx="4005000" cy="0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C7FA6CCF-3E27-419A-851D-3A57AF1BEF0C}"/>
                </a:ext>
              </a:extLst>
            </p:cNvPr>
            <p:cNvCxnSpPr>
              <a:cxnSpLocks/>
            </p:cNvCxnSpPr>
            <p:nvPr/>
          </p:nvCxnSpPr>
          <p:spPr>
            <a:xfrm>
              <a:off x="1416000" y="279000"/>
              <a:ext cx="0" cy="5770645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3A88CB1F-B538-4305-BA5E-995C043855D7}"/>
                </a:ext>
              </a:extLst>
            </p:cNvPr>
            <p:cNvCxnSpPr>
              <a:cxnSpLocks/>
            </p:cNvCxnSpPr>
            <p:nvPr/>
          </p:nvCxnSpPr>
          <p:spPr>
            <a:xfrm>
              <a:off x="5421000" y="1449000"/>
              <a:ext cx="0" cy="4600645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Заголовок 3">
            <a:extLst>
              <a:ext uri="{FF2B5EF4-FFF2-40B4-BE49-F238E27FC236}">
                <a16:creationId xmlns:a16="http://schemas.microsoft.com/office/drawing/2014/main" id="{811D34A3-1DAE-4188-8CE3-FFFD49FD6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275" y="571442"/>
            <a:ext cx="8689908" cy="1512168"/>
          </a:xfrm>
        </p:spPr>
        <p:txBody>
          <a:bodyPr>
            <a:noAutofit/>
          </a:bodyPr>
          <a:lstStyle/>
          <a:p>
            <a:pPr algn="ctr"/>
            <a:r>
              <a:rPr lang="ru-RU" sz="3200" b="0" u="sng" dirty="0">
                <a:solidFill>
                  <a:schemeClr val="tx1"/>
                </a:solidFill>
                <a:latin typeface="Impact" panose="020B0806030902050204" pitchFamily="34" charset="0"/>
              </a:rPr>
              <a:t>Обзор традиционных методов усиления и восстановления конструкций:</a:t>
            </a:r>
            <a:br>
              <a:rPr lang="ru-RU" sz="3200" u="sng" dirty="0">
                <a:solidFill>
                  <a:schemeClr val="tx1"/>
                </a:solidFill>
                <a:latin typeface="Impact" panose="020B0806030902050204" pitchFamily="34" charset="0"/>
              </a:rPr>
            </a:br>
            <a:endParaRPr lang="ru-RU" sz="3200" u="sng" dirty="0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6D6309F2-3583-48F1-9449-B0EDD7E513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34765554"/>
              </p:ext>
            </p:extLst>
          </p:nvPr>
        </p:nvGraphicFramePr>
        <p:xfrm>
          <a:off x="387001" y="1674000"/>
          <a:ext cx="2969998" cy="4747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FDF9B19-109D-4CE9-AFEA-572FAA01A1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208" y="1769061"/>
            <a:ext cx="3329996" cy="124280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C09B20E-EEA2-47C5-B2EE-64E1F04822A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0344" y="3011870"/>
            <a:ext cx="1707991" cy="165391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900B26B-9AE6-408C-BA94-BCE68A23834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11703" y="4665782"/>
            <a:ext cx="4599006" cy="1491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0403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BFD7E8E4-7976-44DD-B587-3F086A26B035}"/>
              </a:ext>
            </a:extLst>
          </p:cNvPr>
          <p:cNvGrpSpPr/>
          <p:nvPr/>
        </p:nvGrpSpPr>
        <p:grpSpPr>
          <a:xfrm>
            <a:off x="387000" y="571443"/>
            <a:ext cx="8505000" cy="5850000"/>
            <a:chOff x="1416000" y="279000"/>
            <a:chExt cx="4005000" cy="5770645"/>
          </a:xfrm>
        </p:grpSpPr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71E9BFB6-E1FC-4C62-A0D7-D841553D83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16000" y="279000"/>
              <a:ext cx="4005000" cy="0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AB23A986-FFAF-44DD-ACF8-94E555E792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16000" y="6049645"/>
              <a:ext cx="4005000" cy="0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C7FA6CCF-3E27-419A-851D-3A57AF1BEF0C}"/>
                </a:ext>
              </a:extLst>
            </p:cNvPr>
            <p:cNvCxnSpPr>
              <a:cxnSpLocks/>
            </p:cNvCxnSpPr>
            <p:nvPr/>
          </p:nvCxnSpPr>
          <p:spPr>
            <a:xfrm>
              <a:off x="1416000" y="279000"/>
              <a:ext cx="0" cy="5770645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3A88CB1F-B538-4305-BA5E-995C043855D7}"/>
                </a:ext>
              </a:extLst>
            </p:cNvPr>
            <p:cNvCxnSpPr>
              <a:cxnSpLocks/>
            </p:cNvCxnSpPr>
            <p:nvPr/>
          </p:nvCxnSpPr>
          <p:spPr>
            <a:xfrm>
              <a:off x="5421000" y="1449000"/>
              <a:ext cx="0" cy="4600645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Заголовок 3">
            <a:extLst>
              <a:ext uri="{FF2B5EF4-FFF2-40B4-BE49-F238E27FC236}">
                <a16:creationId xmlns:a16="http://schemas.microsoft.com/office/drawing/2014/main" id="{811D34A3-1DAE-4188-8CE3-FFFD49FD6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7093" y="909000"/>
            <a:ext cx="7344815" cy="1512168"/>
          </a:xfrm>
        </p:spPr>
        <p:txBody>
          <a:bodyPr>
            <a:noAutofit/>
          </a:bodyPr>
          <a:lstStyle/>
          <a:p>
            <a:pPr algn="ctr"/>
            <a:r>
              <a:rPr lang="ru-RU" sz="3200" b="0" u="sng" dirty="0">
                <a:latin typeface="Impact" panose="020B0806030902050204" pitchFamily="34" charset="0"/>
              </a:rPr>
              <a:t>Достоинства и недостатки традиционных методов усиления и восстановления</a:t>
            </a:r>
            <a:r>
              <a:rPr lang="ru-RU" sz="3200" b="0" u="sng" dirty="0">
                <a:solidFill>
                  <a:schemeClr val="tx1"/>
                </a:solidFill>
                <a:latin typeface="Impact" panose="020B0806030902050204" pitchFamily="34" charset="0"/>
              </a:rPr>
              <a:t>:</a:t>
            </a:r>
            <a:br>
              <a:rPr lang="ru-RU" sz="3200" u="sng" dirty="0">
                <a:solidFill>
                  <a:schemeClr val="tx1"/>
                </a:solidFill>
                <a:latin typeface="Impact" panose="020B0806030902050204" pitchFamily="34" charset="0"/>
              </a:rPr>
            </a:br>
            <a:endParaRPr lang="ru-RU" sz="3200" u="sng" dirty="0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842DB559-14DD-4B5C-A2DA-A7A15A205E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05351233"/>
              </p:ext>
            </p:extLst>
          </p:nvPr>
        </p:nvGraphicFramePr>
        <p:xfrm>
          <a:off x="1152008" y="2259033"/>
          <a:ext cx="7159900" cy="402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21722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5DBF863D-7448-489E-8EA1-A212BEEAF4EE}"/>
              </a:ext>
            </a:extLst>
          </p:cNvPr>
          <p:cNvSpPr/>
          <p:nvPr/>
        </p:nvSpPr>
        <p:spPr>
          <a:xfrm>
            <a:off x="3447000" y="1674000"/>
            <a:ext cx="5264720" cy="4612517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65C45E7A-B119-4EEB-B8E9-126F7051451C}"/>
              </a:ext>
            </a:extLst>
          </p:cNvPr>
          <p:cNvSpPr/>
          <p:nvPr/>
        </p:nvSpPr>
        <p:spPr>
          <a:xfrm>
            <a:off x="5513815" y="3142513"/>
            <a:ext cx="1632179" cy="16318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272BBF0-5A0B-4AFE-A4AF-0EBA060C1EB8}"/>
              </a:ext>
            </a:extLst>
          </p:cNvPr>
          <p:cNvSpPr/>
          <p:nvPr/>
        </p:nvSpPr>
        <p:spPr>
          <a:xfrm>
            <a:off x="5517000" y="1757532"/>
            <a:ext cx="1632179" cy="12665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BFD7E8E4-7976-44DD-B587-3F086A26B035}"/>
              </a:ext>
            </a:extLst>
          </p:cNvPr>
          <p:cNvGrpSpPr/>
          <p:nvPr/>
        </p:nvGrpSpPr>
        <p:grpSpPr>
          <a:xfrm>
            <a:off x="387000" y="571443"/>
            <a:ext cx="8505000" cy="5850000"/>
            <a:chOff x="1416000" y="279000"/>
            <a:chExt cx="4005000" cy="5770645"/>
          </a:xfrm>
        </p:grpSpPr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71E9BFB6-E1FC-4C62-A0D7-D841553D83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16000" y="279000"/>
              <a:ext cx="4005000" cy="0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AB23A986-FFAF-44DD-ACF8-94E555E792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16000" y="6049645"/>
              <a:ext cx="4005000" cy="0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C7FA6CCF-3E27-419A-851D-3A57AF1BEF0C}"/>
                </a:ext>
              </a:extLst>
            </p:cNvPr>
            <p:cNvCxnSpPr>
              <a:cxnSpLocks/>
            </p:cNvCxnSpPr>
            <p:nvPr/>
          </p:nvCxnSpPr>
          <p:spPr>
            <a:xfrm>
              <a:off x="1416000" y="279000"/>
              <a:ext cx="0" cy="5770645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3A88CB1F-B538-4305-BA5E-995C043855D7}"/>
                </a:ext>
              </a:extLst>
            </p:cNvPr>
            <p:cNvCxnSpPr>
              <a:cxnSpLocks/>
            </p:cNvCxnSpPr>
            <p:nvPr/>
          </p:nvCxnSpPr>
          <p:spPr>
            <a:xfrm>
              <a:off x="5421000" y="1449000"/>
              <a:ext cx="0" cy="4600645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Заголовок 3">
            <a:extLst>
              <a:ext uri="{FF2B5EF4-FFF2-40B4-BE49-F238E27FC236}">
                <a16:creationId xmlns:a16="http://schemas.microsoft.com/office/drawing/2014/main" id="{811D34A3-1DAE-4188-8CE3-FFFD49FD6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275" y="571442"/>
            <a:ext cx="8689908" cy="1512168"/>
          </a:xfrm>
        </p:spPr>
        <p:txBody>
          <a:bodyPr>
            <a:noAutofit/>
          </a:bodyPr>
          <a:lstStyle/>
          <a:p>
            <a:pPr algn="ctr"/>
            <a:r>
              <a:rPr lang="ru-RU" sz="3200" b="0" u="sng" dirty="0">
                <a:solidFill>
                  <a:schemeClr val="tx1"/>
                </a:solidFill>
                <a:latin typeface="Impact" panose="020B0806030902050204" pitchFamily="34" charset="0"/>
              </a:rPr>
              <a:t>Обзор современных методов усиления и восстановления конструкций:</a:t>
            </a:r>
            <a:br>
              <a:rPr lang="ru-RU" sz="3200" u="sng" dirty="0">
                <a:solidFill>
                  <a:schemeClr val="tx1"/>
                </a:solidFill>
                <a:latin typeface="Impact" panose="020B0806030902050204" pitchFamily="34" charset="0"/>
              </a:rPr>
            </a:br>
            <a:endParaRPr lang="ru-RU" sz="3200" u="sng" dirty="0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6D6309F2-3583-48F1-9449-B0EDD7E513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13372099"/>
              </p:ext>
            </p:extLst>
          </p:nvPr>
        </p:nvGraphicFramePr>
        <p:xfrm>
          <a:off x="387001" y="1674000"/>
          <a:ext cx="2969998" cy="4747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5C03B9B-3529-4543-AFD9-7E61171A7B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5905" y="1819399"/>
            <a:ext cx="1548000" cy="116100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6141917-B5CF-4203-8E2F-E8E870B4E30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5905" y="3186166"/>
            <a:ext cx="1548000" cy="1483031"/>
          </a:xfrm>
          <a:prstGeom prst="rect">
            <a:avLst/>
          </a:prstGeom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7696B77-1F04-438D-B689-56A092E8FB75}"/>
              </a:ext>
            </a:extLst>
          </p:cNvPr>
          <p:cNvSpPr/>
          <p:nvPr/>
        </p:nvSpPr>
        <p:spPr>
          <a:xfrm>
            <a:off x="5506400" y="4912464"/>
            <a:ext cx="1632179" cy="12665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3768957-5DE6-44B2-8725-73E51CE2210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5905" y="4963405"/>
            <a:ext cx="1548000" cy="116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4031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BFD7E8E4-7976-44DD-B587-3F086A26B035}"/>
              </a:ext>
            </a:extLst>
          </p:cNvPr>
          <p:cNvGrpSpPr/>
          <p:nvPr/>
        </p:nvGrpSpPr>
        <p:grpSpPr>
          <a:xfrm>
            <a:off x="387000" y="571443"/>
            <a:ext cx="8505000" cy="5850000"/>
            <a:chOff x="1416000" y="279000"/>
            <a:chExt cx="4005000" cy="5770645"/>
          </a:xfrm>
        </p:grpSpPr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71E9BFB6-E1FC-4C62-A0D7-D841553D83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16000" y="279000"/>
              <a:ext cx="4005000" cy="0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AB23A986-FFAF-44DD-ACF8-94E555E792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16000" y="6049645"/>
              <a:ext cx="4005000" cy="0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C7FA6CCF-3E27-419A-851D-3A57AF1BEF0C}"/>
                </a:ext>
              </a:extLst>
            </p:cNvPr>
            <p:cNvCxnSpPr>
              <a:cxnSpLocks/>
            </p:cNvCxnSpPr>
            <p:nvPr/>
          </p:nvCxnSpPr>
          <p:spPr>
            <a:xfrm>
              <a:off x="1416000" y="279000"/>
              <a:ext cx="0" cy="5770645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3A88CB1F-B538-4305-BA5E-995C043855D7}"/>
                </a:ext>
              </a:extLst>
            </p:cNvPr>
            <p:cNvCxnSpPr>
              <a:cxnSpLocks/>
            </p:cNvCxnSpPr>
            <p:nvPr/>
          </p:nvCxnSpPr>
          <p:spPr>
            <a:xfrm>
              <a:off x="5421000" y="1449000"/>
              <a:ext cx="0" cy="4600645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Заголовок 3">
            <a:extLst>
              <a:ext uri="{FF2B5EF4-FFF2-40B4-BE49-F238E27FC236}">
                <a16:creationId xmlns:a16="http://schemas.microsoft.com/office/drawing/2014/main" id="{811D34A3-1DAE-4188-8CE3-FFFD49FD6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7093" y="909000"/>
            <a:ext cx="7344815" cy="1512168"/>
          </a:xfrm>
        </p:spPr>
        <p:txBody>
          <a:bodyPr>
            <a:noAutofit/>
          </a:bodyPr>
          <a:lstStyle/>
          <a:p>
            <a:pPr algn="ctr"/>
            <a:r>
              <a:rPr lang="ru-RU" sz="3200" b="0" u="sng" dirty="0">
                <a:latin typeface="Impact" panose="020B0806030902050204" pitchFamily="34" charset="0"/>
              </a:rPr>
              <a:t>Достоинства и недостатки современных методов усиления и восстановления</a:t>
            </a:r>
            <a:r>
              <a:rPr lang="ru-RU" sz="3200" b="0" u="sng" dirty="0">
                <a:solidFill>
                  <a:schemeClr val="tx1"/>
                </a:solidFill>
                <a:latin typeface="Impact" panose="020B0806030902050204" pitchFamily="34" charset="0"/>
              </a:rPr>
              <a:t>:</a:t>
            </a:r>
            <a:br>
              <a:rPr lang="ru-RU" sz="3200" u="sng" dirty="0">
                <a:solidFill>
                  <a:schemeClr val="tx1"/>
                </a:solidFill>
                <a:latin typeface="Impact" panose="020B0806030902050204" pitchFamily="34" charset="0"/>
              </a:rPr>
            </a:br>
            <a:endParaRPr lang="ru-RU" sz="3200" u="sng" dirty="0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842DB559-14DD-4B5C-A2DA-A7A15A205E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48555959"/>
              </p:ext>
            </p:extLst>
          </p:nvPr>
        </p:nvGraphicFramePr>
        <p:xfrm>
          <a:off x="372939" y="2265259"/>
          <a:ext cx="8504998" cy="40275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243282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BF92D07B-9091-4142-9267-328157D706A9}"/>
              </a:ext>
            </a:extLst>
          </p:cNvPr>
          <p:cNvSpPr/>
          <p:nvPr/>
        </p:nvSpPr>
        <p:spPr>
          <a:xfrm>
            <a:off x="5247001" y="2679548"/>
            <a:ext cx="3284995" cy="25594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CCA5F6FF-4E0A-4805-8351-A8BEBF8138EC}"/>
              </a:ext>
            </a:extLst>
          </p:cNvPr>
          <p:cNvSpPr/>
          <p:nvPr/>
        </p:nvSpPr>
        <p:spPr>
          <a:xfrm>
            <a:off x="612003" y="3492633"/>
            <a:ext cx="4139997" cy="17463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BFD7E8E4-7976-44DD-B587-3F086A26B035}"/>
              </a:ext>
            </a:extLst>
          </p:cNvPr>
          <p:cNvGrpSpPr/>
          <p:nvPr/>
        </p:nvGrpSpPr>
        <p:grpSpPr>
          <a:xfrm>
            <a:off x="387000" y="571443"/>
            <a:ext cx="8505000" cy="5850000"/>
            <a:chOff x="1416000" y="279000"/>
            <a:chExt cx="4005000" cy="5770645"/>
          </a:xfrm>
        </p:grpSpPr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71E9BFB6-E1FC-4C62-A0D7-D841553D83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16000" y="279000"/>
              <a:ext cx="4005000" cy="0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AB23A986-FFAF-44DD-ACF8-94E555E792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16000" y="6049645"/>
              <a:ext cx="4005000" cy="0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C7FA6CCF-3E27-419A-851D-3A57AF1BEF0C}"/>
                </a:ext>
              </a:extLst>
            </p:cNvPr>
            <p:cNvCxnSpPr>
              <a:cxnSpLocks/>
            </p:cNvCxnSpPr>
            <p:nvPr/>
          </p:nvCxnSpPr>
          <p:spPr>
            <a:xfrm>
              <a:off x="1416000" y="279000"/>
              <a:ext cx="0" cy="5770645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3A88CB1F-B538-4305-BA5E-995C043855D7}"/>
                </a:ext>
              </a:extLst>
            </p:cNvPr>
            <p:cNvCxnSpPr>
              <a:cxnSpLocks/>
            </p:cNvCxnSpPr>
            <p:nvPr/>
          </p:nvCxnSpPr>
          <p:spPr>
            <a:xfrm>
              <a:off x="5421000" y="1449000"/>
              <a:ext cx="0" cy="4600645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Заголовок 3">
            <a:extLst>
              <a:ext uri="{FF2B5EF4-FFF2-40B4-BE49-F238E27FC236}">
                <a16:creationId xmlns:a16="http://schemas.microsoft.com/office/drawing/2014/main" id="{811D34A3-1DAE-4188-8CE3-FFFD49FD6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546" y="723624"/>
            <a:ext cx="8689908" cy="1512168"/>
          </a:xfrm>
        </p:spPr>
        <p:txBody>
          <a:bodyPr>
            <a:noAutofit/>
          </a:bodyPr>
          <a:lstStyle/>
          <a:p>
            <a:pPr algn="ctr"/>
            <a:r>
              <a:rPr lang="ru-RU" sz="2400" b="0" u="sng" dirty="0">
                <a:latin typeface="Impact" panose="020B0806030902050204" pitchFamily="34" charset="0"/>
              </a:rPr>
              <a:t>Экспериментальная оценка эффективности усиления железобетонных конструкций элементами внешнего армирования из углеволокна</a:t>
            </a:r>
            <a:r>
              <a:rPr lang="ru-RU" sz="2400" b="0" u="sng" dirty="0">
                <a:solidFill>
                  <a:schemeClr val="tx1"/>
                </a:solidFill>
                <a:latin typeface="Impact" panose="020B0806030902050204" pitchFamily="34" charset="0"/>
              </a:rPr>
              <a:t>:</a:t>
            </a:r>
            <a:br>
              <a:rPr lang="ru-RU" sz="2400" u="sng" dirty="0">
                <a:solidFill>
                  <a:schemeClr val="tx1"/>
                </a:solidFill>
                <a:latin typeface="Impact" panose="020B0806030902050204" pitchFamily="34" charset="0"/>
              </a:rPr>
            </a:br>
            <a:endParaRPr lang="ru-RU" sz="2400" u="sng" dirty="0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F368485-45D6-4B7E-A8CE-F14B64EF5876}"/>
              </a:ext>
            </a:extLst>
          </p:cNvPr>
          <p:cNvSpPr/>
          <p:nvPr/>
        </p:nvSpPr>
        <p:spPr>
          <a:xfrm>
            <a:off x="408274" y="1766027"/>
            <a:ext cx="8462453" cy="12828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Приведенные результаты являются первым этапом в программе исследований, разработанной специалистами научно-исследовательского центра 26 ЦНИИ и ВНИИЖБ, Россия.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738BB3D-09DC-4678-9A62-0D8FC383F5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182" y="3521854"/>
            <a:ext cx="4010545" cy="1613527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50CAED4-DF84-4318-B87F-D49CA1DC2F9C}"/>
              </a:ext>
            </a:extLst>
          </p:cNvPr>
          <p:cNvSpPr/>
          <p:nvPr/>
        </p:nvSpPr>
        <p:spPr>
          <a:xfrm>
            <a:off x="702704" y="5255192"/>
            <a:ext cx="39555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Схема нагружения статической нагрузкой объемного железобетонного блока Σ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78C272C-0A11-4387-9216-D365BB0B82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318" y="2717490"/>
            <a:ext cx="3147500" cy="2417891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6C99E084-741A-4056-9E57-75CDE8EE99BA}"/>
              </a:ext>
            </a:extLst>
          </p:cNvPr>
          <p:cNvSpPr/>
          <p:nvPr/>
        </p:nvSpPr>
        <p:spPr>
          <a:xfrm>
            <a:off x="5001103" y="5239024"/>
            <a:ext cx="378792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Участок отслоения углепластикового полотна на поверхности объемного блока при смятии бетона</a:t>
            </a:r>
          </a:p>
        </p:txBody>
      </p:sp>
    </p:spTree>
    <p:extLst>
      <p:ext uri="{BB962C8B-B14F-4D97-AF65-F5344CB8AC3E}">
        <p14:creationId xmlns:p14="http://schemas.microsoft.com/office/powerpoint/2010/main" val="12101738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D006E08-C4A5-40B2-80A6-C626A85BCB65}"/>
              </a:ext>
            </a:extLst>
          </p:cNvPr>
          <p:cNvSpPr/>
          <p:nvPr/>
        </p:nvSpPr>
        <p:spPr>
          <a:xfrm>
            <a:off x="5427003" y="2304000"/>
            <a:ext cx="3284996" cy="23182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BFD7E8E4-7976-44DD-B587-3F086A26B035}"/>
              </a:ext>
            </a:extLst>
          </p:cNvPr>
          <p:cNvGrpSpPr/>
          <p:nvPr/>
        </p:nvGrpSpPr>
        <p:grpSpPr>
          <a:xfrm>
            <a:off x="387000" y="571443"/>
            <a:ext cx="8505000" cy="5850000"/>
            <a:chOff x="1416000" y="279000"/>
            <a:chExt cx="4005000" cy="5770645"/>
          </a:xfrm>
        </p:grpSpPr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71E9BFB6-E1FC-4C62-A0D7-D841553D83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16000" y="279000"/>
              <a:ext cx="4005000" cy="0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AB23A986-FFAF-44DD-ACF8-94E555E792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16000" y="6049645"/>
              <a:ext cx="4005000" cy="0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C7FA6CCF-3E27-419A-851D-3A57AF1BEF0C}"/>
                </a:ext>
              </a:extLst>
            </p:cNvPr>
            <p:cNvCxnSpPr>
              <a:cxnSpLocks/>
            </p:cNvCxnSpPr>
            <p:nvPr/>
          </p:nvCxnSpPr>
          <p:spPr>
            <a:xfrm>
              <a:off x="1416000" y="279000"/>
              <a:ext cx="0" cy="5770645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3A88CB1F-B538-4305-BA5E-995C043855D7}"/>
                </a:ext>
              </a:extLst>
            </p:cNvPr>
            <p:cNvCxnSpPr>
              <a:cxnSpLocks/>
            </p:cNvCxnSpPr>
            <p:nvPr/>
          </p:nvCxnSpPr>
          <p:spPr>
            <a:xfrm>
              <a:off x="5421000" y="1449000"/>
              <a:ext cx="0" cy="4600645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Заголовок 3">
            <a:extLst>
              <a:ext uri="{FF2B5EF4-FFF2-40B4-BE49-F238E27FC236}">
                <a16:creationId xmlns:a16="http://schemas.microsoft.com/office/drawing/2014/main" id="{811D34A3-1DAE-4188-8CE3-FFFD49FD6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546" y="723624"/>
            <a:ext cx="8689908" cy="1512168"/>
          </a:xfrm>
        </p:spPr>
        <p:txBody>
          <a:bodyPr>
            <a:noAutofit/>
          </a:bodyPr>
          <a:lstStyle/>
          <a:p>
            <a:pPr algn="ctr"/>
            <a:r>
              <a:rPr lang="ru-RU" sz="2400" b="0" u="sng" dirty="0">
                <a:latin typeface="Impact" panose="020B0806030902050204" pitchFamily="34" charset="0"/>
              </a:rPr>
              <a:t>Экспериментальная оценка эффективности усиления железобетонных конструкций элементами внешнего армирования из углеволокна</a:t>
            </a:r>
            <a:r>
              <a:rPr lang="ru-RU" sz="2400" b="0" u="sng" dirty="0">
                <a:solidFill>
                  <a:schemeClr val="tx1"/>
                </a:solidFill>
                <a:latin typeface="Impact" panose="020B0806030902050204" pitchFamily="34" charset="0"/>
              </a:rPr>
              <a:t>:</a:t>
            </a:r>
            <a:br>
              <a:rPr lang="ru-RU" sz="3600" u="sng" dirty="0">
                <a:solidFill>
                  <a:schemeClr val="tx1"/>
                </a:solidFill>
                <a:latin typeface="Impact" panose="020B0806030902050204" pitchFamily="34" charset="0"/>
              </a:rPr>
            </a:br>
            <a:endParaRPr lang="ru-RU" sz="3600" u="sng" dirty="0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873234B-70AE-4E90-8D9E-98CE1989AB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460" y="2417436"/>
            <a:ext cx="3109716" cy="2103299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418E11D-4E1D-499C-91E7-54A17D4A9F6D}"/>
              </a:ext>
            </a:extLst>
          </p:cNvPr>
          <p:cNvSpPr/>
          <p:nvPr/>
        </p:nvSpPr>
        <p:spPr>
          <a:xfrm>
            <a:off x="5042455" y="4803853"/>
            <a:ext cx="384954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Диаграмма нагружения. По оси ординат–усилия на домкратах, в тоннах, по оси абсцисс–горизонтальные перемещения, в миллиметрах.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EFE5EDE-4257-4797-9C08-A77050E58512}"/>
              </a:ext>
            </a:extLst>
          </p:cNvPr>
          <p:cNvSpPr/>
          <p:nvPr/>
        </p:nvSpPr>
        <p:spPr>
          <a:xfrm>
            <a:off x="393997" y="1854000"/>
            <a:ext cx="4864713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В результате испытаний было установлено, что использование углепластиковых полотен в качестве элементов усиления является эффективным и позволяет восстанавливать несущую способность поврежденных конструкций практически до первоначальных значений. Кроме того, было выявлено ряд особенностей, связанных с работой углепластиковых полотен в условиях сложных деформаций. </a:t>
            </a:r>
          </a:p>
          <a:p>
            <a:pPr indent="450000" algn="just"/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Так, при смятии железобетонных блоков в области дверных перемычек, отмечалось отслоение полотен вместе с частью защитного слоя бетона. При этом не было выявлено ни одного случая разрыва полотна или разрушения железобетона на участках, где имели место деформации растяжения.</a:t>
            </a:r>
          </a:p>
        </p:txBody>
      </p:sp>
    </p:spTree>
    <p:extLst>
      <p:ext uri="{BB962C8B-B14F-4D97-AF65-F5344CB8AC3E}">
        <p14:creationId xmlns:p14="http://schemas.microsoft.com/office/powerpoint/2010/main" val="28866193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EDDC089-2E22-4A12-94C5-D32420367916}"/>
              </a:ext>
            </a:extLst>
          </p:cNvPr>
          <p:cNvSpPr/>
          <p:nvPr/>
        </p:nvSpPr>
        <p:spPr>
          <a:xfrm>
            <a:off x="5520670" y="1887534"/>
            <a:ext cx="3236329" cy="22566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BFD7E8E4-7976-44DD-B587-3F086A26B035}"/>
              </a:ext>
            </a:extLst>
          </p:cNvPr>
          <p:cNvGrpSpPr/>
          <p:nvPr/>
        </p:nvGrpSpPr>
        <p:grpSpPr>
          <a:xfrm>
            <a:off x="387000" y="571443"/>
            <a:ext cx="8505000" cy="5850000"/>
            <a:chOff x="1416000" y="279000"/>
            <a:chExt cx="4005000" cy="5770645"/>
          </a:xfrm>
        </p:grpSpPr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71E9BFB6-E1FC-4C62-A0D7-D841553D83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16000" y="279000"/>
              <a:ext cx="4005000" cy="0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AB23A986-FFAF-44DD-ACF8-94E555E792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16000" y="6049645"/>
              <a:ext cx="4005000" cy="0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C7FA6CCF-3E27-419A-851D-3A57AF1BEF0C}"/>
                </a:ext>
              </a:extLst>
            </p:cNvPr>
            <p:cNvCxnSpPr>
              <a:cxnSpLocks/>
            </p:cNvCxnSpPr>
            <p:nvPr/>
          </p:nvCxnSpPr>
          <p:spPr>
            <a:xfrm>
              <a:off x="1416000" y="279000"/>
              <a:ext cx="0" cy="5770645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3A88CB1F-B538-4305-BA5E-995C043855D7}"/>
                </a:ext>
              </a:extLst>
            </p:cNvPr>
            <p:cNvCxnSpPr>
              <a:cxnSpLocks/>
            </p:cNvCxnSpPr>
            <p:nvPr/>
          </p:nvCxnSpPr>
          <p:spPr>
            <a:xfrm>
              <a:off x="5421000" y="1449000"/>
              <a:ext cx="0" cy="4600645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Заголовок 3">
            <a:extLst>
              <a:ext uri="{FF2B5EF4-FFF2-40B4-BE49-F238E27FC236}">
                <a16:creationId xmlns:a16="http://schemas.microsoft.com/office/drawing/2014/main" id="{811D34A3-1DAE-4188-8CE3-FFFD49FD6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275" y="571442"/>
            <a:ext cx="8689908" cy="1512168"/>
          </a:xfrm>
        </p:spPr>
        <p:txBody>
          <a:bodyPr>
            <a:noAutofit/>
          </a:bodyPr>
          <a:lstStyle/>
          <a:p>
            <a:pPr algn="ctr"/>
            <a:r>
              <a:rPr lang="ru-RU" sz="3200" b="0" u="sng" dirty="0">
                <a:latin typeface="Impact" panose="020B0806030902050204" pitchFamily="34" charset="0"/>
              </a:rPr>
              <a:t>Исходные данные и характеристики объекта</a:t>
            </a:r>
            <a:r>
              <a:rPr lang="ru-RU" sz="3200" b="0" u="sng" dirty="0">
                <a:solidFill>
                  <a:schemeClr val="tx1"/>
                </a:solidFill>
                <a:latin typeface="Impact" panose="020B0806030902050204" pitchFamily="34" charset="0"/>
              </a:rPr>
              <a:t>:</a:t>
            </a:r>
            <a:br>
              <a:rPr lang="ru-RU" sz="3200" u="sng" dirty="0">
                <a:solidFill>
                  <a:schemeClr val="tx1"/>
                </a:solidFill>
                <a:latin typeface="Impact" panose="020B0806030902050204" pitchFamily="34" charset="0"/>
              </a:rPr>
            </a:br>
            <a:endParaRPr lang="ru-RU" sz="3200" u="sng" dirty="0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pic>
        <p:nvPicPr>
          <p:cNvPr id="10" name="Рисунок 9" descr="C:\РАБОТА ОБСЛЕДОВАНИЕ\2020_07_05-10 ЖЕЗКАЗГАН\Промводозабор\Фасады\IMG_3979.JPG">
            <a:extLst>
              <a:ext uri="{FF2B5EF4-FFF2-40B4-BE49-F238E27FC236}">
                <a16:creationId xmlns:a16="http://schemas.microsoft.com/office/drawing/2014/main" id="{287EDFE9-323A-46F8-9325-8BD513A01DDD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6954" y="1901003"/>
            <a:ext cx="3124771" cy="22228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C02AEC6-BFCC-4179-80BE-6643C3B80334}"/>
              </a:ext>
            </a:extLst>
          </p:cNvPr>
          <p:cNvSpPr/>
          <p:nvPr/>
        </p:nvSpPr>
        <p:spPr>
          <a:xfrm>
            <a:off x="352866" y="1605424"/>
            <a:ext cx="5122530" cy="3370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Объект обследования расположен на Кенгирском гидроузле, Карагандинская область, Улытауский район, г. Жезказган;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endParaRP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Здание имеет простую прямоугольную форму, максимальные размеры по осям 1-12, рядам А-В 27,8х14,1 м;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Конструктивное решение: многоуровневое, двухпролетное здание, полная высота от подошвы фундамента до верха кровельного парапета составляет 35,8 м;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ru-RU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5D25078-3ADD-4CDF-AE33-8529A2417451}"/>
              </a:ext>
            </a:extLst>
          </p:cNvPr>
          <p:cNvSpPr txBox="1"/>
          <p:nvPr/>
        </p:nvSpPr>
        <p:spPr>
          <a:xfrm>
            <a:off x="352866" y="4524619"/>
            <a:ext cx="8539082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Фундамент здания согласно проектным данным – железобетонная плита толщиной 1000 мм, опирающаяся на мергелистые грунты на отм. +351,50;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здания сконструирована по принципу неполного каркаса, образованного </a:t>
            </a:r>
          </a:p>
          <a:p>
            <a:pPr algn="just">
              <a:lnSpc>
                <a:spcPct val="150000"/>
              </a:lnSpc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железобетонными колоннами сечением 350х700мм и наружными кирпичными стенами толщиной 510мм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1195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EF60853-9473-4184-9074-FCBB01D4BCB2}"/>
              </a:ext>
            </a:extLst>
          </p:cNvPr>
          <p:cNvSpPr/>
          <p:nvPr/>
        </p:nvSpPr>
        <p:spPr>
          <a:xfrm>
            <a:off x="5761575" y="1591422"/>
            <a:ext cx="2844194" cy="29175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BFD7E8E4-7976-44DD-B587-3F086A26B035}"/>
              </a:ext>
            </a:extLst>
          </p:cNvPr>
          <p:cNvGrpSpPr/>
          <p:nvPr/>
        </p:nvGrpSpPr>
        <p:grpSpPr>
          <a:xfrm>
            <a:off x="387000" y="571443"/>
            <a:ext cx="8505000" cy="5850000"/>
            <a:chOff x="1416000" y="279000"/>
            <a:chExt cx="4005000" cy="5770645"/>
          </a:xfrm>
        </p:grpSpPr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71E9BFB6-E1FC-4C62-A0D7-D841553D83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16000" y="279000"/>
              <a:ext cx="4005000" cy="0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AB23A986-FFAF-44DD-ACF8-94E555E792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16000" y="6049645"/>
              <a:ext cx="4005000" cy="0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C7FA6CCF-3E27-419A-851D-3A57AF1BEF0C}"/>
                </a:ext>
              </a:extLst>
            </p:cNvPr>
            <p:cNvCxnSpPr>
              <a:cxnSpLocks/>
            </p:cNvCxnSpPr>
            <p:nvPr/>
          </p:nvCxnSpPr>
          <p:spPr>
            <a:xfrm>
              <a:off x="1416000" y="279000"/>
              <a:ext cx="0" cy="5770645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3A88CB1F-B538-4305-BA5E-995C043855D7}"/>
                </a:ext>
              </a:extLst>
            </p:cNvPr>
            <p:cNvCxnSpPr>
              <a:cxnSpLocks/>
            </p:cNvCxnSpPr>
            <p:nvPr/>
          </p:nvCxnSpPr>
          <p:spPr>
            <a:xfrm>
              <a:off x="5421000" y="1449000"/>
              <a:ext cx="0" cy="4600645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Заголовок 3">
            <a:extLst>
              <a:ext uri="{FF2B5EF4-FFF2-40B4-BE49-F238E27FC236}">
                <a16:creationId xmlns:a16="http://schemas.microsoft.com/office/drawing/2014/main" id="{811D34A3-1DAE-4188-8CE3-FFFD49FD6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275" y="571442"/>
            <a:ext cx="8689908" cy="1512168"/>
          </a:xfrm>
        </p:spPr>
        <p:txBody>
          <a:bodyPr>
            <a:noAutofit/>
          </a:bodyPr>
          <a:lstStyle/>
          <a:p>
            <a:pPr algn="ctr"/>
            <a:r>
              <a:rPr lang="ru-RU" sz="3200" b="0" u="sng" dirty="0">
                <a:latin typeface="Impact" panose="020B0806030902050204" pitchFamily="34" charset="0"/>
              </a:rPr>
              <a:t>Исходные данные и характеристики объекта</a:t>
            </a:r>
            <a:r>
              <a:rPr lang="ru-RU" sz="3200" b="0" u="sng" dirty="0">
                <a:solidFill>
                  <a:schemeClr val="tx1"/>
                </a:solidFill>
                <a:latin typeface="Impact" panose="020B0806030902050204" pitchFamily="34" charset="0"/>
              </a:rPr>
              <a:t>:</a:t>
            </a:r>
            <a:br>
              <a:rPr lang="ru-RU" sz="3200" u="sng" dirty="0">
                <a:solidFill>
                  <a:schemeClr val="tx1"/>
                </a:solidFill>
                <a:latin typeface="Impact" panose="020B0806030902050204" pitchFamily="34" charset="0"/>
              </a:rPr>
            </a:br>
            <a:endParaRPr lang="ru-RU" sz="3200" u="sng" dirty="0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C02AEC6-BFCC-4179-80BE-6643C3B80334}"/>
              </a:ext>
            </a:extLst>
          </p:cNvPr>
          <p:cNvSpPr/>
          <p:nvPr/>
        </p:nvSpPr>
        <p:spPr>
          <a:xfrm>
            <a:off x="319501" y="1798135"/>
            <a:ext cx="544207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В подводной части здания (ниже отм. +375,10) несущими конструкциями являются железобетонные стены  толщиной 960-1400мм, усиленные рядовыми и угловыми  контрфорсами переменного сечения и системой ригелей-распорок, так как они воспринимают не только вертикальные нагрузки от вышерасположенных  конструкций, но и горизонтальные от статического и динамического давления водной массы;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024029C-D8D8-4E25-9A1A-081EC25BEE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4948" y="1661484"/>
            <a:ext cx="2777448" cy="2777447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0D3A19F-8517-40A9-B1F7-942138D7E227}"/>
              </a:ext>
            </a:extLst>
          </p:cNvPr>
          <p:cNvSpPr/>
          <p:nvPr/>
        </p:nvSpPr>
        <p:spPr>
          <a:xfrm>
            <a:off x="319501" y="4660458"/>
            <a:ext cx="8504997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Пространственная жесткость здания обеспечивается путем совместной работы элементов каркаса, продольных и поперечных несущих стен, а также жестким диском покрытия;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Кровля здания выполнена односкатной, с наружным неорганизованным водоотводом;</a:t>
            </a:r>
          </a:p>
        </p:txBody>
      </p:sp>
    </p:spTree>
    <p:extLst>
      <p:ext uri="{BB962C8B-B14F-4D97-AF65-F5344CB8AC3E}">
        <p14:creationId xmlns:p14="http://schemas.microsoft.com/office/powerpoint/2010/main" val="39758977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BFD7E8E4-7976-44DD-B587-3F086A26B035}"/>
              </a:ext>
            </a:extLst>
          </p:cNvPr>
          <p:cNvGrpSpPr/>
          <p:nvPr/>
        </p:nvGrpSpPr>
        <p:grpSpPr>
          <a:xfrm>
            <a:off x="387000" y="571443"/>
            <a:ext cx="8505000" cy="5850000"/>
            <a:chOff x="1416000" y="279000"/>
            <a:chExt cx="4005000" cy="5770645"/>
          </a:xfrm>
        </p:grpSpPr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71E9BFB6-E1FC-4C62-A0D7-D841553D83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16000" y="279000"/>
              <a:ext cx="4005000" cy="0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AB23A986-FFAF-44DD-ACF8-94E555E792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16000" y="6049645"/>
              <a:ext cx="4005000" cy="0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C7FA6CCF-3E27-419A-851D-3A57AF1BEF0C}"/>
                </a:ext>
              </a:extLst>
            </p:cNvPr>
            <p:cNvCxnSpPr>
              <a:cxnSpLocks/>
            </p:cNvCxnSpPr>
            <p:nvPr/>
          </p:nvCxnSpPr>
          <p:spPr>
            <a:xfrm>
              <a:off x="1416000" y="279000"/>
              <a:ext cx="0" cy="5770645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3A88CB1F-B538-4305-BA5E-995C043855D7}"/>
                </a:ext>
              </a:extLst>
            </p:cNvPr>
            <p:cNvCxnSpPr>
              <a:cxnSpLocks/>
            </p:cNvCxnSpPr>
            <p:nvPr/>
          </p:nvCxnSpPr>
          <p:spPr>
            <a:xfrm>
              <a:off x="5421000" y="1449000"/>
              <a:ext cx="0" cy="4600645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Заголовок 3">
            <a:extLst>
              <a:ext uri="{FF2B5EF4-FFF2-40B4-BE49-F238E27FC236}">
                <a16:creationId xmlns:a16="http://schemas.microsoft.com/office/drawing/2014/main" id="{811D34A3-1DAE-4188-8CE3-FFFD49FD6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275" y="571442"/>
            <a:ext cx="8689908" cy="1512168"/>
          </a:xfrm>
        </p:spPr>
        <p:txBody>
          <a:bodyPr>
            <a:noAutofit/>
          </a:bodyPr>
          <a:lstStyle/>
          <a:p>
            <a:pPr algn="ctr"/>
            <a:r>
              <a:rPr lang="ru-RU" sz="3200" b="0" u="sng" dirty="0">
                <a:solidFill>
                  <a:schemeClr val="tx1"/>
                </a:solidFill>
                <a:latin typeface="Impact" panose="020B0806030902050204" pitchFamily="34" charset="0"/>
              </a:rPr>
              <a:t>Природно-климатические условия площадки строительства:</a:t>
            </a:r>
            <a:br>
              <a:rPr lang="ru-RU" sz="3200" u="sng" dirty="0">
                <a:solidFill>
                  <a:schemeClr val="tx1"/>
                </a:solidFill>
                <a:latin typeface="Impact" panose="020B0806030902050204" pitchFamily="34" charset="0"/>
              </a:rPr>
            </a:br>
            <a:endParaRPr lang="ru-RU" sz="3200" u="sng" dirty="0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E77B481F-4496-441F-8C4B-94108F22DA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8823606"/>
              </p:ext>
            </p:extLst>
          </p:nvPr>
        </p:nvGraphicFramePr>
        <p:xfrm>
          <a:off x="505866" y="1720297"/>
          <a:ext cx="8325277" cy="421481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737990">
                  <a:extLst>
                    <a:ext uri="{9D8B030D-6E8A-4147-A177-3AD203B41FA5}">
                      <a16:colId xmlns:a16="http://schemas.microsoft.com/office/drawing/2014/main" val="3572023943"/>
                    </a:ext>
                  </a:extLst>
                </a:gridCol>
                <a:gridCol w="4770140">
                  <a:extLst>
                    <a:ext uri="{9D8B030D-6E8A-4147-A177-3AD203B41FA5}">
                      <a16:colId xmlns:a16="http://schemas.microsoft.com/office/drawing/2014/main" val="813204941"/>
                    </a:ext>
                  </a:extLst>
                </a:gridCol>
                <a:gridCol w="1225373">
                  <a:extLst>
                    <a:ext uri="{9D8B030D-6E8A-4147-A177-3AD203B41FA5}">
                      <a16:colId xmlns:a16="http://schemas.microsoft.com/office/drawing/2014/main" val="2328644718"/>
                    </a:ext>
                  </a:extLst>
                </a:gridCol>
                <a:gridCol w="1591774">
                  <a:extLst>
                    <a:ext uri="{9D8B030D-6E8A-4147-A177-3AD203B41FA5}">
                      <a16:colId xmlns:a16="http://schemas.microsoft.com/office/drawing/2014/main" val="3610157776"/>
                    </a:ext>
                  </a:extLst>
                </a:gridCol>
              </a:tblGrid>
              <a:tr h="5300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Impact" panose="020B0806030902050204" pitchFamily="34" charset="0"/>
                        </a:rPr>
                        <a:t>№п/п</a:t>
                      </a:r>
                      <a:endParaRPr lang="ru-RU" sz="1400" b="0">
                        <a:effectLst/>
                        <a:latin typeface="Impact" panose="020B080603090205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Impact" panose="020B0806030902050204" pitchFamily="34" charset="0"/>
                        </a:rPr>
                        <a:t>Наименование</a:t>
                      </a:r>
                      <a:endParaRPr lang="ru-RU" sz="1400" b="0" dirty="0">
                        <a:effectLst/>
                        <a:latin typeface="Impact" panose="020B080603090205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Impact" panose="020B0806030902050204" pitchFamily="34" charset="0"/>
                        </a:rPr>
                        <a:t>Показатели</a:t>
                      </a:r>
                      <a:endParaRPr lang="ru-RU" sz="1400" b="0">
                        <a:effectLst/>
                        <a:latin typeface="Impact" panose="020B080603090205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Impact" panose="020B0806030902050204" pitchFamily="34" charset="0"/>
                        </a:rPr>
                        <a:t>Обоснование</a:t>
                      </a:r>
                      <a:endParaRPr lang="ru-RU" sz="1400" b="0">
                        <a:effectLst/>
                        <a:latin typeface="Impact" panose="020B080603090205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36195" marB="36195" anchor="ctr"/>
                </a:tc>
                <a:extLst>
                  <a:ext uri="{0D108BD9-81ED-4DB2-BD59-A6C34878D82A}">
                    <a16:rowId xmlns:a16="http://schemas.microsoft.com/office/drawing/2014/main" val="353931680"/>
                  </a:ext>
                </a:extLst>
              </a:tr>
              <a:tr h="5362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Impact" panose="020B0806030902050204" pitchFamily="34" charset="0"/>
                        </a:rPr>
                        <a:t>1</a:t>
                      </a:r>
                      <a:endParaRPr lang="ru-RU" sz="1400" b="0">
                        <a:effectLst/>
                        <a:latin typeface="Impact" panose="020B080603090205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36195" marB="3619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Impact" panose="020B0806030902050204" pitchFamily="34" charset="0"/>
                        </a:rPr>
                        <a:t>Расчетная зимняя температура наружного воздуха наиболее холодной пятидневки (α=0,98).</a:t>
                      </a:r>
                      <a:endParaRPr lang="ru-RU" sz="1400" b="0">
                        <a:effectLst/>
                        <a:latin typeface="Impact" panose="020B080603090205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Impact" panose="020B0806030902050204" pitchFamily="34" charset="0"/>
                        </a:rPr>
                        <a:t>-33,4</a:t>
                      </a:r>
                      <a:r>
                        <a:rPr lang="ru-RU" sz="1400" b="0" baseline="30000">
                          <a:effectLst/>
                          <a:latin typeface="Impact" panose="020B0806030902050204" pitchFamily="34" charset="0"/>
                        </a:rPr>
                        <a:t>0</a:t>
                      </a:r>
                      <a:r>
                        <a:rPr lang="ru-RU" sz="1400" b="0">
                          <a:effectLst/>
                          <a:latin typeface="Impact" panose="020B0806030902050204" pitchFamily="34" charset="0"/>
                        </a:rPr>
                        <a:t>С</a:t>
                      </a:r>
                      <a:endParaRPr lang="ru-RU" sz="1400" b="0">
                        <a:effectLst/>
                        <a:latin typeface="Impact" panose="020B080603090205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36195" marB="36195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Impact" panose="020B0806030902050204" pitchFamily="34" charset="0"/>
                        </a:rPr>
                        <a:t>СП РК 2.04-01-2017 «Строительная климатология»</a:t>
                      </a:r>
                      <a:endParaRPr lang="ru-RU" sz="1400" b="0" dirty="0">
                        <a:effectLst/>
                        <a:latin typeface="Impact" panose="020B080603090205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36195" marB="36195" anchor="ctr"/>
                </a:tc>
                <a:extLst>
                  <a:ext uri="{0D108BD9-81ED-4DB2-BD59-A6C34878D82A}">
                    <a16:rowId xmlns:a16="http://schemas.microsoft.com/office/drawing/2014/main" val="2464212207"/>
                  </a:ext>
                </a:extLst>
              </a:tr>
              <a:tr h="5362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Impact" panose="020B0806030902050204" pitchFamily="34" charset="0"/>
                        </a:rPr>
                        <a:t>2</a:t>
                      </a:r>
                      <a:endParaRPr lang="ru-RU" sz="1400" b="0">
                        <a:effectLst/>
                        <a:latin typeface="Impact" panose="020B080603090205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36195" marB="3619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Impact" panose="020B0806030902050204" pitchFamily="34" charset="0"/>
                        </a:rPr>
                        <a:t>Расчетная зимняя температура наружного воздуха наиболее холодных суток (α=0,98).</a:t>
                      </a:r>
                      <a:endParaRPr lang="ru-RU" sz="1400" b="0" dirty="0">
                        <a:effectLst/>
                        <a:latin typeface="Impact" panose="020B080603090205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Impact" panose="020B0806030902050204" pitchFamily="34" charset="0"/>
                        </a:rPr>
                        <a:t>-44,8</a:t>
                      </a:r>
                      <a:r>
                        <a:rPr lang="ru-RU" sz="1400" b="0" baseline="30000">
                          <a:effectLst/>
                          <a:latin typeface="Impact" panose="020B0806030902050204" pitchFamily="34" charset="0"/>
                        </a:rPr>
                        <a:t>0</a:t>
                      </a:r>
                      <a:r>
                        <a:rPr lang="ru-RU" sz="1400" b="0">
                          <a:effectLst/>
                          <a:latin typeface="Impact" panose="020B0806030902050204" pitchFamily="34" charset="0"/>
                        </a:rPr>
                        <a:t>С</a:t>
                      </a:r>
                      <a:endParaRPr lang="ru-RU" sz="1400" b="0">
                        <a:effectLst/>
                        <a:latin typeface="Impact" panose="020B080603090205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36195" marB="36195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470948"/>
                  </a:ext>
                </a:extLst>
              </a:tr>
              <a:tr h="3124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Impact" panose="020B0806030902050204" pitchFamily="34" charset="0"/>
                        </a:rPr>
                        <a:t>3</a:t>
                      </a:r>
                      <a:endParaRPr lang="ru-RU" sz="1400" b="0">
                        <a:effectLst/>
                        <a:latin typeface="Impact" panose="020B080603090205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36195" marB="3619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Impact" panose="020B0806030902050204" pitchFamily="34" charset="0"/>
                        </a:rPr>
                        <a:t>Климатический район</a:t>
                      </a:r>
                      <a:endParaRPr lang="ru-RU" sz="1400" b="0" dirty="0">
                        <a:effectLst/>
                        <a:latin typeface="Impact" panose="020B080603090205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  <a:latin typeface="Impact" panose="020B0806030902050204" pitchFamily="34" charset="0"/>
                        </a:rPr>
                        <a:t>III</a:t>
                      </a:r>
                      <a:r>
                        <a:rPr lang="ru-RU" sz="1400" b="0">
                          <a:effectLst/>
                          <a:latin typeface="Impact" panose="020B0806030902050204" pitchFamily="34" charset="0"/>
                        </a:rPr>
                        <a:t>В</a:t>
                      </a:r>
                      <a:endParaRPr lang="ru-RU" sz="1400" b="0">
                        <a:effectLst/>
                        <a:latin typeface="Impact" panose="020B080603090205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36195" marB="36195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436321"/>
                  </a:ext>
                </a:extLst>
              </a:tr>
              <a:tr h="7798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Impact" panose="020B0806030902050204" pitchFamily="34" charset="0"/>
                        </a:rPr>
                        <a:t>4</a:t>
                      </a:r>
                      <a:endParaRPr lang="ru-RU" sz="1400" b="0">
                        <a:effectLst/>
                        <a:latin typeface="Impact" panose="020B080603090205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36195" marB="3619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Impact" panose="020B0806030902050204" pitchFamily="34" charset="0"/>
                        </a:rPr>
                        <a:t>Снеговой район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Impact" panose="020B0806030902050204" pitchFamily="34" charset="0"/>
                        </a:rPr>
                        <a:t>Характеристическое значение снеговой нагрузки на грунт, кПа</a:t>
                      </a:r>
                      <a:endParaRPr lang="ru-RU" sz="1400" b="0" dirty="0">
                        <a:effectLst/>
                        <a:latin typeface="Impact" panose="020B080603090205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  <a:latin typeface="Impact" panose="020B0806030902050204" pitchFamily="34" charset="0"/>
                        </a:rPr>
                        <a:t>II</a:t>
                      </a:r>
                      <a:endParaRPr lang="ru-RU" sz="1400" b="0" dirty="0">
                        <a:effectLst/>
                        <a:latin typeface="Impact" panose="020B080603090205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Impact" panose="020B0806030902050204" pitchFamily="34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  <a:latin typeface="Impact" panose="020B0806030902050204" pitchFamily="34" charset="0"/>
                        </a:rPr>
                        <a:t>1</a:t>
                      </a:r>
                      <a:r>
                        <a:rPr lang="ru-RU" sz="1400" b="0" dirty="0">
                          <a:effectLst/>
                          <a:latin typeface="Impact" panose="020B0806030902050204" pitchFamily="34" charset="0"/>
                        </a:rPr>
                        <a:t>,</a:t>
                      </a:r>
                      <a:r>
                        <a:rPr lang="en-US" sz="1400" b="0" dirty="0">
                          <a:effectLst/>
                          <a:latin typeface="Impact" panose="020B0806030902050204" pitchFamily="34" charset="0"/>
                        </a:rPr>
                        <a:t>2</a:t>
                      </a:r>
                      <a:endParaRPr lang="ru-RU" sz="1400" b="0" dirty="0">
                        <a:effectLst/>
                        <a:latin typeface="Impact" panose="020B080603090205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Impact" panose="020B0806030902050204" pitchFamily="34" charset="0"/>
                        </a:rPr>
                        <a:t>НП.3 к СП РК </a:t>
                      </a:r>
                      <a:r>
                        <a:rPr lang="en-US" sz="1400" b="0">
                          <a:effectLst/>
                          <a:latin typeface="Impact" panose="020B0806030902050204" pitchFamily="34" charset="0"/>
                        </a:rPr>
                        <a:t>EN </a:t>
                      </a:r>
                      <a:r>
                        <a:rPr lang="ru-RU" sz="1400" b="0">
                          <a:effectLst/>
                          <a:latin typeface="Impact" panose="020B0806030902050204" pitchFamily="34" charset="0"/>
                        </a:rPr>
                        <a:t>1991-1-3:2003/2011</a:t>
                      </a:r>
                      <a:endParaRPr lang="ru-RU" sz="1400" b="0">
                        <a:effectLst/>
                        <a:latin typeface="Impact" panose="020B080603090205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36195" marB="36195" anchor="ctr"/>
                </a:tc>
                <a:extLst>
                  <a:ext uri="{0D108BD9-81ED-4DB2-BD59-A6C34878D82A}">
                    <a16:rowId xmlns:a16="http://schemas.microsoft.com/office/drawing/2014/main" val="4066371570"/>
                  </a:ext>
                </a:extLst>
              </a:tr>
              <a:tr h="7600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Impact" panose="020B0806030902050204" pitchFamily="34" charset="0"/>
                        </a:rPr>
                        <a:t>5</a:t>
                      </a:r>
                      <a:endParaRPr lang="ru-RU" sz="1400" b="0">
                        <a:effectLst/>
                        <a:latin typeface="Impact" panose="020B080603090205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36195" marB="3619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Impact" panose="020B0806030902050204" pitchFamily="34" charset="0"/>
                        </a:rPr>
                        <a:t>Ветровой район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Impact" panose="020B0806030902050204" pitchFamily="34" charset="0"/>
                        </a:rPr>
                        <a:t>Базовая скорость ветра, м/с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Impact" panose="020B0806030902050204" pitchFamily="34" charset="0"/>
                        </a:rPr>
                        <a:t>Давление ветра, кПа</a:t>
                      </a:r>
                      <a:endParaRPr lang="ru-RU" sz="1400" b="0" dirty="0">
                        <a:effectLst/>
                        <a:latin typeface="Impact" panose="020B080603090205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  <a:latin typeface="Impact" panose="020B0806030902050204" pitchFamily="34" charset="0"/>
                        </a:rPr>
                        <a:t>III</a:t>
                      </a:r>
                      <a:endParaRPr lang="ru-RU" sz="1400" b="0">
                        <a:effectLst/>
                        <a:latin typeface="Impact" panose="020B080603090205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Impact" panose="020B0806030902050204" pitchFamily="34" charset="0"/>
                        </a:rPr>
                        <a:t>25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Impact" panose="020B0806030902050204" pitchFamily="34" charset="0"/>
                        </a:rPr>
                        <a:t>0,39</a:t>
                      </a:r>
                      <a:endParaRPr lang="ru-RU" sz="1400" b="0">
                        <a:effectLst/>
                        <a:latin typeface="Impact" panose="020B080603090205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Impact" panose="020B0806030902050204" pitchFamily="34" charset="0"/>
                        </a:rPr>
                        <a:t>НП.4 к СП РК </a:t>
                      </a:r>
                      <a:r>
                        <a:rPr lang="en-US" sz="1400" b="0">
                          <a:effectLst/>
                          <a:latin typeface="Impact" panose="020B0806030902050204" pitchFamily="34" charset="0"/>
                        </a:rPr>
                        <a:t>EN </a:t>
                      </a:r>
                      <a:r>
                        <a:rPr lang="ru-RU" sz="1400" b="0">
                          <a:effectLst/>
                          <a:latin typeface="Impact" panose="020B0806030902050204" pitchFamily="34" charset="0"/>
                        </a:rPr>
                        <a:t>1991-1-4:2005/2011</a:t>
                      </a:r>
                      <a:endParaRPr lang="ru-RU" sz="1400" b="0">
                        <a:effectLst/>
                        <a:latin typeface="Impact" panose="020B080603090205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36195" marB="36195" anchor="ctr"/>
                </a:tc>
                <a:extLst>
                  <a:ext uri="{0D108BD9-81ED-4DB2-BD59-A6C34878D82A}">
                    <a16:rowId xmlns:a16="http://schemas.microsoft.com/office/drawing/2014/main" val="498643795"/>
                  </a:ext>
                </a:extLst>
              </a:tr>
              <a:tr h="7600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Impact" panose="020B0806030902050204" pitchFamily="34" charset="0"/>
                        </a:rPr>
                        <a:t>6</a:t>
                      </a:r>
                      <a:endParaRPr lang="ru-RU" sz="1400" b="0">
                        <a:effectLst/>
                        <a:latin typeface="Impact" panose="020B080603090205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Impact" panose="020B0806030902050204" pitchFamily="34" charset="0"/>
                        </a:rPr>
                        <a:t>Сейсмичность района</a:t>
                      </a:r>
                      <a:endParaRPr lang="ru-RU" sz="1400" b="0" dirty="0">
                        <a:effectLst/>
                        <a:latin typeface="Impact" panose="020B080603090205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Impact" panose="020B0806030902050204" pitchFamily="34" charset="0"/>
                        </a:rPr>
                        <a:t>5 баллов</a:t>
                      </a:r>
                      <a:endParaRPr lang="ru-RU" sz="1400" b="0" dirty="0">
                        <a:effectLst/>
                        <a:latin typeface="Impact" panose="020B080603090205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Impact" panose="020B0806030902050204" pitchFamily="34" charset="0"/>
                        </a:rPr>
                        <a:t>Приложение Б к СП РК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Impact" panose="020B0806030902050204" pitchFamily="34" charset="0"/>
                        </a:rPr>
                        <a:t>2.03-30-2017*</a:t>
                      </a:r>
                      <a:endParaRPr lang="ru-RU" sz="1400" b="0" dirty="0">
                        <a:effectLst/>
                        <a:latin typeface="Impact" panose="020B080603090205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36195" marB="36195" anchor="ctr"/>
                </a:tc>
                <a:extLst>
                  <a:ext uri="{0D108BD9-81ED-4DB2-BD59-A6C34878D82A}">
                    <a16:rowId xmlns:a16="http://schemas.microsoft.com/office/drawing/2014/main" val="1226774614"/>
                  </a:ext>
                </a:extLst>
              </a:tr>
            </a:tbl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7AED360-8EDF-4698-95AB-9FC1CD7E8D7A}"/>
              </a:ext>
            </a:extLst>
          </p:cNvPr>
          <p:cNvSpPr/>
          <p:nvPr/>
        </p:nvSpPr>
        <p:spPr>
          <a:xfrm>
            <a:off x="839729" y="5988755"/>
            <a:ext cx="7875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Times New Roman" panose="02020603050405020304" pitchFamily="18" charset="0"/>
              </a:rPr>
              <a:t>Режим помещений, в которых эксплуатируются конструкции - влажный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0538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BFD7E8E4-7976-44DD-B587-3F086A26B035}"/>
              </a:ext>
            </a:extLst>
          </p:cNvPr>
          <p:cNvGrpSpPr/>
          <p:nvPr/>
        </p:nvGrpSpPr>
        <p:grpSpPr>
          <a:xfrm>
            <a:off x="387000" y="571443"/>
            <a:ext cx="8505000" cy="5850000"/>
            <a:chOff x="1416000" y="279000"/>
            <a:chExt cx="4005000" cy="5770645"/>
          </a:xfrm>
        </p:grpSpPr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71E9BFB6-E1FC-4C62-A0D7-D841553D83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16000" y="279000"/>
              <a:ext cx="4005000" cy="0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AB23A986-FFAF-44DD-ACF8-94E555E792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16000" y="6049645"/>
              <a:ext cx="4005000" cy="0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C7FA6CCF-3E27-419A-851D-3A57AF1BEF0C}"/>
                </a:ext>
              </a:extLst>
            </p:cNvPr>
            <p:cNvCxnSpPr>
              <a:cxnSpLocks/>
            </p:cNvCxnSpPr>
            <p:nvPr/>
          </p:nvCxnSpPr>
          <p:spPr>
            <a:xfrm>
              <a:off x="1416000" y="279000"/>
              <a:ext cx="0" cy="5770645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3A88CB1F-B538-4305-BA5E-995C043855D7}"/>
                </a:ext>
              </a:extLst>
            </p:cNvPr>
            <p:cNvCxnSpPr>
              <a:cxnSpLocks/>
            </p:cNvCxnSpPr>
            <p:nvPr/>
          </p:nvCxnSpPr>
          <p:spPr>
            <a:xfrm>
              <a:off x="5421000" y="1449000"/>
              <a:ext cx="0" cy="4600645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Заголовок 3">
            <a:extLst>
              <a:ext uri="{FF2B5EF4-FFF2-40B4-BE49-F238E27FC236}">
                <a16:creationId xmlns:a16="http://schemas.microsoft.com/office/drawing/2014/main" id="{811D34A3-1DAE-4188-8CE3-FFFD49FD6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275" y="721046"/>
            <a:ext cx="8689908" cy="1512168"/>
          </a:xfrm>
        </p:spPr>
        <p:txBody>
          <a:bodyPr>
            <a:noAutofit/>
          </a:bodyPr>
          <a:lstStyle/>
          <a:p>
            <a:pPr algn="ctr"/>
            <a:r>
              <a:rPr lang="ru-RU" sz="2400" b="0" u="sng" dirty="0">
                <a:latin typeface="Impact" panose="020B0806030902050204" pitchFamily="34" charset="0"/>
              </a:rPr>
              <a:t>Результаты измерения прочности конструкций электронным измерителем</a:t>
            </a:r>
            <a:br>
              <a:rPr lang="ru-RU" sz="2400" b="0" u="sng" dirty="0">
                <a:latin typeface="Impact" panose="020B0806030902050204" pitchFamily="34" charset="0"/>
              </a:rPr>
            </a:br>
            <a:r>
              <a:rPr lang="ru-RU" sz="2400" b="0" u="sng" dirty="0">
                <a:latin typeface="Impact" panose="020B0806030902050204" pitchFamily="34" charset="0"/>
              </a:rPr>
              <a:t> прочности бетона ИПС-МГ4 по ГОСТ 22690-2015</a:t>
            </a:r>
            <a:br>
              <a:rPr lang="ru-RU" sz="2400" b="0" u="sng" dirty="0">
                <a:latin typeface="Impact" panose="020B0806030902050204" pitchFamily="34" charset="0"/>
              </a:rPr>
            </a:br>
            <a:br>
              <a:rPr lang="ru-RU" sz="2400" b="0" u="sng" dirty="0">
                <a:solidFill>
                  <a:schemeClr val="tx1"/>
                </a:solidFill>
                <a:latin typeface="Impact" panose="020B0806030902050204" pitchFamily="34" charset="0"/>
              </a:rPr>
            </a:br>
            <a:endParaRPr lang="ru-RU" sz="2400" b="0" u="sng" dirty="0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E8F3467C-4454-40A8-AFB4-10923B6CB8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9554068"/>
              </p:ext>
            </p:extLst>
          </p:nvPr>
        </p:nvGraphicFramePr>
        <p:xfrm>
          <a:off x="715064" y="1704494"/>
          <a:ext cx="7848872" cy="458226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755077">
                  <a:extLst>
                    <a:ext uri="{9D8B030D-6E8A-4147-A177-3AD203B41FA5}">
                      <a16:colId xmlns:a16="http://schemas.microsoft.com/office/drawing/2014/main" val="1658308571"/>
                    </a:ext>
                  </a:extLst>
                </a:gridCol>
                <a:gridCol w="3021206">
                  <a:extLst>
                    <a:ext uri="{9D8B030D-6E8A-4147-A177-3AD203B41FA5}">
                      <a16:colId xmlns:a16="http://schemas.microsoft.com/office/drawing/2014/main" val="3172655399"/>
                    </a:ext>
                  </a:extLst>
                </a:gridCol>
                <a:gridCol w="3072589">
                  <a:extLst>
                    <a:ext uri="{9D8B030D-6E8A-4147-A177-3AD203B41FA5}">
                      <a16:colId xmlns:a16="http://schemas.microsoft.com/office/drawing/2014/main" val="749046415"/>
                    </a:ext>
                  </a:extLst>
                </a:gridCol>
              </a:tblGrid>
              <a:tr h="57278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u="none" dirty="0">
                          <a:effectLst/>
                          <a:latin typeface="Impact" panose="020B0806030902050204" pitchFamily="34" charset="0"/>
                        </a:rPr>
                        <a:t>Наименование конструкции</a:t>
                      </a:r>
                      <a:endParaRPr lang="ru-RU" sz="1200" b="0" u="none" dirty="0">
                        <a:effectLst/>
                        <a:latin typeface="Impact" panose="020B080603090205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u="none" dirty="0">
                          <a:effectLst/>
                          <a:latin typeface="Impact" panose="020B0806030902050204" pitchFamily="34" charset="0"/>
                        </a:rPr>
                        <a:t>Среднее значение прочности, МПа</a:t>
                      </a:r>
                      <a:endParaRPr lang="ru-RU" sz="1200" b="0" u="none" dirty="0">
                        <a:effectLst/>
                        <a:latin typeface="Impact" panose="020B080603090205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u="none" dirty="0">
                          <a:effectLst/>
                          <a:latin typeface="Impact" panose="020B0806030902050204" pitchFamily="34" charset="0"/>
                        </a:rPr>
                        <a:t>Проектное значение прочности,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u="none" dirty="0">
                          <a:effectLst/>
                          <a:latin typeface="Impact" panose="020B0806030902050204" pitchFamily="34" charset="0"/>
                        </a:rPr>
                        <a:t>МПа</a:t>
                      </a:r>
                      <a:endParaRPr lang="ru-RU" sz="1200" b="0" u="none" dirty="0">
                        <a:effectLst/>
                        <a:latin typeface="Impact" panose="020B080603090205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69306025"/>
                  </a:ext>
                </a:extLst>
              </a:tr>
              <a:tr h="57278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u="none" dirty="0">
                          <a:effectLst/>
                          <a:latin typeface="Impact" panose="020B0806030902050204" pitchFamily="34" charset="0"/>
                          <a:ea typeface="Times New Roman" panose="02020603050405020304" pitchFamily="18" charset="0"/>
                        </a:rPr>
                        <a:t>Железобетонные стены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u="none" dirty="0">
                          <a:effectLst/>
                          <a:latin typeface="Impact" panose="020B0806030902050204" pitchFamily="34" charset="0"/>
                        </a:rPr>
                        <a:t>35,2 (В25)</a:t>
                      </a:r>
                      <a:endParaRPr lang="ru-RU" sz="1200" b="0" u="none" dirty="0">
                        <a:effectLst/>
                        <a:latin typeface="Impact" panose="020B080603090205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u="none" dirty="0">
                          <a:effectLst/>
                          <a:latin typeface="Impact" panose="020B0806030902050204" pitchFamily="34" charset="0"/>
                        </a:rPr>
                        <a:t>32,11 (В25)</a:t>
                      </a:r>
                      <a:endParaRPr lang="ru-RU" sz="1200" b="0" u="none" dirty="0">
                        <a:effectLst/>
                        <a:latin typeface="Impact" panose="020B080603090205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07754566"/>
                  </a:ext>
                </a:extLst>
              </a:tr>
              <a:tr h="114556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u="none" dirty="0">
                          <a:effectLst/>
                          <a:latin typeface="Impact" panose="020B0806030902050204" pitchFamily="34" charset="0"/>
                          <a:ea typeface="Times New Roman" panose="02020603050405020304" pitchFamily="18" charset="0"/>
                        </a:rPr>
                        <a:t>Железобетонные монолитные балки перекрытий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u="none" dirty="0">
                          <a:effectLst/>
                          <a:latin typeface="Impact" panose="020B0806030902050204" pitchFamily="34" charset="0"/>
                        </a:rPr>
                        <a:t>27,7 (В20)</a:t>
                      </a:r>
                      <a:endParaRPr lang="ru-RU" sz="1200" b="0" u="none" dirty="0">
                        <a:effectLst/>
                        <a:latin typeface="Impact" panose="020B080603090205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u="none" dirty="0">
                          <a:effectLst/>
                          <a:latin typeface="Impact" panose="020B0806030902050204" pitchFamily="34" charset="0"/>
                        </a:rPr>
                        <a:t>25,69 (В20)</a:t>
                      </a:r>
                      <a:endParaRPr lang="ru-RU" sz="1200" b="0" u="none" dirty="0">
                        <a:effectLst/>
                        <a:latin typeface="Impact" panose="020B080603090205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57644393"/>
                  </a:ext>
                </a:extLst>
              </a:tr>
              <a:tr h="8591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u="none" dirty="0">
                          <a:effectLst/>
                          <a:latin typeface="Impact" panose="020B0806030902050204" pitchFamily="34" charset="0"/>
                          <a:ea typeface="Times New Roman" panose="02020603050405020304" pitchFamily="18" charset="0"/>
                        </a:rPr>
                        <a:t>Железобетонные монолитные балки покрытия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u="none" dirty="0">
                          <a:effectLst/>
                          <a:latin typeface="Impact" panose="020B0806030902050204" pitchFamily="34" charset="0"/>
                        </a:rPr>
                        <a:t>27,4 (В20)</a:t>
                      </a:r>
                      <a:endParaRPr lang="ru-RU" sz="1200" b="0" u="none" dirty="0">
                        <a:effectLst/>
                        <a:latin typeface="Impact" panose="020B080603090205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u="none" dirty="0">
                          <a:effectLst/>
                          <a:latin typeface="Impact" panose="020B0806030902050204" pitchFamily="34" charset="0"/>
                        </a:rPr>
                        <a:t>25,69 (В20)</a:t>
                      </a:r>
                      <a:endParaRPr lang="ru-RU" sz="1200" b="0" u="none" dirty="0">
                        <a:effectLst/>
                        <a:latin typeface="Impact" panose="020B080603090205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64298836"/>
                  </a:ext>
                </a:extLst>
              </a:tr>
              <a:tr h="8591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u="none" dirty="0">
                          <a:effectLst/>
                          <a:latin typeface="Impact" panose="020B0806030902050204" pitchFamily="34" charset="0"/>
                        </a:rPr>
                        <a:t>Железобетонные колонны и контрфорсы</a:t>
                      </a:r>
                      <a:endParaRPr lang="ru-RU" sz="1200" b="0" u="none" dirty="0">
                        <a:effectLst/>
                        <a:latin typeface="Impact" panose="020B080603090205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u="none" dirty="0">
                          <a:effectLst/>
                          <a:latin typeface="Impact" panose="020B0806030902050204" pitchFamily="34" charset="0"/>
                        </a:rPr>
                        <a:t>40,2 (В30)</a:t>
                      </a:r>
                      <a:endParaRPr lang="ru-RU" sz="1200" b="0" u="none" dirty="0">
                        <a:effectLst/>
                        <a:latin typeface="Impact" panose="020B080603090205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u="none" dirty="0">
                          <a:effectLst/>
                          <a:latin typeface="Impact" panose="020B0806030902050204" pitchFamily="34" charset="0"/>
                        </a:rPr>
                        <a:t>28,9 (В30)</a:t>
                      </a:r>
                      <a:endParaRPr lang="ru-RU" sz="1200" b="0" u="none" dirty="0">
                        <a:effectLst/>
                        <a:latin typeface="Impact" panose="020B080603090205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89147857"/>
                  </a:ext>
                </a:extLst>
              </a:tr>
              <a:tr h="57278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u="none" dirty="0">
                          <a:effectLst/>
                          <a:latin typeface="Impact" panose="020B0806030902050204" pitchFamily="34" charset="0"/>
                          <a:ea typeface="Times New Roman" panose="02020603050405020304" pitchFamily="18" charset="0"/>
                        </a:rPr>
                        <a:t>Кирпичные стены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u="none" dirty="0">
                          <a:effectLst/>
                          <a:latin typeface="Impact" panose="020B0806030902050204" pitchFamily="34" charset="0"/>
                        </a:rPr>
                        <a:t>11,2 (М100)</a:t>
                      </a:r>
                      <a:endParaRPr lang="ru-RU" sz="1200" b="0" u="none" dirty="0">
                        <a:effectLst/>
                        <a:latin typeface="Impact" panose="020B080603090205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u="none" dirty="0">
                        <a:effectLst/>
                        <a:latin typeface="Impact" panose="020B0806030902050204" pitchFamily="34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u="none" dirty="0">
                          <a:effectLst/>
                          <a:latin typeface="Impact" panose="020B0806030902050204" pitchFamily="34" charset="0"/>
                          <a:ea typeface="Times New Roman" panose="02020603050405020304" pitchFamily="18" charset="0"/>
                        </a:rPr>
                        <a:t>9,63 (М100)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385080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86470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851C0F61-8D48-4FE6-A199-1A7131BBD5AF}"/>
              </a:ext>
            </a:extLst>
          </p:cNvPr>
          <p:cNvSpPr/>
          <p:nvPr/>
        </p:nvSpPr>
        <p:spPr>
          <a:xfrm>
            <a:off x="5283393" y="1267391"/>
            <a:ext cx="3104471" cy="21030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4C02D2F-5D23-4BBB-9F44-93AF02C8858D}"/>
              </a:ext>
            </a:extLst>
          </p:cNvPr>
          <p:cNvSpPr/>
          <p:nvPr/>
        </p:nvSpPr>
        <p:spPr>
          <a:xfrm>
            <a:off x="882528" y="1269004"/>
            <a:ext cx="3104471" cy="21030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BFD7E8E4-7976-44DD-B587-3F086A26B035}"/>
              </a:ext>
            </a:extLst>
          </p:cNvPr>
          <p:cNvGrpSpPr/>
          <p:nvPr/>
        </p:nvGrpSpPr>
        <p:grpSpPr>
          <a:xfrm>
            <a:off x="387000" y="571443"/>
            <a:ext cx="8505000" cy="5850000"/>
            <a:chOff x="1416000" y="279000"/>
            <a:chExt cx="4005000" cy="5770645"/>
          </a:xfrm>
        </p:grpSpPr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71E9BFB6-E1FC-4C62-A0D7-D841553D83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16000" y="279000"/>
              <a:ext cx="4005000" cy="0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AB23A986-FFAF-44DD-ACF8-94E555E792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16000" y="6049645"/>
              <a:ext cx="4005000" cy="0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C7FA6CCF-3E27-419A-851D-3A57AF1BEF0C}"/>
                </a:ext>
              </a:extLst>
            </p:cNvPr>
            <p:cNvCxnSpPr>
              <a:cxnSpLocks/>
            </p:cNvCxnSpPr>
            <p:nvPr/>
          </p:nvCxnSpPr>
          <p:spPr>
            <a:xfrm>
              <a:off x="1416000" y="279000"/>
              <a:ext cx="0" cy="5770645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3A88CB1F-B538-4305-BA5E-995C043855D7}"/>
                </a:ext>
              </a:extLst>
            </p:cNvPr>
            <p:cNvCxnSpPr>
              <a:cxnSpLocks/>
            </p:cNvCxnSpPr>
            <p:nvPr/>
          </p:nvCxnSpPr>
          <p:spPr>
            <a:xfrm>
              <a:off x="5421000" y="1449000"/>
              <a:ext cx="0" cy="4600645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41DFD7E-ED42-46EB-A94E-E74615F54144}"/>
              </a:ext>
            </a:extLst>
          </p:cNvPr>
          <p:cNvSpPr/>
          <p:nvPr/>
        </p:nvSpPr>
        <p:spPr>
          <a:xfrm>
            <a:off x="1932010" y="592762"/>
            <a:ext cx="56701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u="sng" dirty="0">
                <a:latin typeface="Impact" panose="020B0806030902050204" pitchFamily="34" charset="0"/>
                <a:cs typeface="Times New Roman" panose="02020603050405020304" pitchFamily="18" charset="0"/>
              </a:rPr>
              <a:t>ОБСЛЕДОВАНИЕ КРОВЛИ ЗДАНИЯ</a:t>
            </a:r>
            <a:endParaRPr lang="ru-RU" sz="3200" u="sng" dirty="0">
              <a:latin typeface="Impact" panose="020B080603090205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BAF8747-AD2A-4C18-A825-43389E7709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629" y="1341747"/>
            <a:ext cx="2970000" cy="19800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E96DE6D-EE47-4C2B-9B9C-E3A095A09A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763" y="1321468"/>
            <a:ext cx="2970000" cy="1980000"/>
          </a:xfrm>
          <a:prstGeom prst="rect">
            <a:avLst/>
          </a:prstGeom>
        </p:spPr>
      </p:pic>
      <p:sp>
        <p:nvSpPr>
          <p:cNvPr id="13" name="Rectangle 3">
            <a:extLst>
              <a:ext uri="{FF2B5EF4-FFF2-40B4-BE49-F238E27FC236}">
                <a16:creationId xmlns:a16="http://schemas.microsoft.com/office/drawing/2014/main" id="{4A09154C-0AFA-457F-8C3F-55E373A602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2528" y="3464353"/>
            <a:ext cx="7378943" cy="1018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Impact" panose="020B0806030902050204" pitchFamily="34" charset="0"/>
                <a:ea typeface="Times New Roman" panose="02020603050405020304" pitchFamily="18" charset="0"/>
              </a:rPr>
              <a:t>Фото № 1-2 – Вследствие неправильно выполненной стяжки, </a:t>
            </a: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Impact" panose="020B0806030902050204" pitchFamily="34" charset="0"/>
                <a:ea typeface="Times New Roman" panose="02020603050405020304" pitchFamily="18" charset="0"/>
              </a:rPr>
              <a:t>на покрытие образуется скопление дождевой воды. На фото 3  видно следы замачиваний,</a:t>
            </a: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Impact" panose="020B0806030902050204" pitchFamily="34" charset="0"/>
                <a:ea typeface="Times New Roman" panose="02020603050405020304" pitchFamily="18" charset="0"/>
              </a:rPr>
              <a:t> высолы, которые свидетельствуют о протечки кровли </a:t>
            </a:r>
            <a:endParaRPr kumimoji="0" lang="ru-RU" altLang="ru-RU" sz="2000" i="0" u="none" strike="noStrike" cap="none" normalizeH="0" baseline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latin typeface="Impact" panose="020B080603090205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3E0F7FA-600C-4732-8915-2A7ABB6EF33B}"/>
              </a:ext>
            </a:extLst>
          </p:cNvPr>
          <p:cNvSpPr/>
          <p:nvPr/>
        </p:nvSpPr>
        <p:spPr>
          <a:xfrm>
            <a:off x="930607" y="4821126"/>
            <a:ext cx="7288494" cy="695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>
              <a:lnSpc>
                <a:spcPct val="150000"/>
              </a:lnSpc>
              <a:spcAft>
                <a:spcPts val="0"/>
              </a:spcAft>
            </a:pPr>
            <a:r>
              <a:rPr lang="ru-RU" sz="1400" spc="-20" dirty="0">
                <a:latin typeface="Impact" panose="020B0806030902050204" pitchFamily="34" charset="0"/>
                <a:ea typeface="Times New Roman" panose="02020603050405020304" pitchFamily="18" charset="0"/>
              </a:rPr>
              <a:t>Состояние гидроизоляционного покрытия кровли здания на момент обследования было оценено как неудовлетворительное.</a:t>
            </a:r>
            <a:endParaRPr lang="ru-RU" sz="1200" dirty="0">
              <a:effectLst/>
              <a:latin typeface="Impact" panose="020B080603090205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08644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1AEF9D55-EC01-4EEE-B7E4-2AB47A6FEA73}"/>
              </a:ext>
            </a:extLst>
          </p:cNvPr>
          <p:cNvSpPr/>
          <p:nvPr/>
        </p:nvSpPr>
        <p:spPr>
          <a:xfrm>
            <a:off x="5302468" y="1689300"/>
            <a:ext cx="3104999" cy="20851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23374AD-FBCA-4DAD-9429-AB1A42D5D63A}"/>
              </a:ext>
            </a:extLst>
          </p:cNvPr>
          <p:cNvSpPr/>
          <p:nvPr/>
        </p:nvSpPr>
        <p:spPr>
          <a:xfrm>
            <a:off x="871534" y="1689300"/>
            <a:ext cx="3104999" cy="20851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BFD7E8E4-7976-44DD-B587-3F086A26B035}"/>
              </a:ext>
            </a:extLst>
          </p:cNvPr>
          <p:cNvGrpSpPr/>
          <p:nvPr/>
        </p:nvGrpSpPr>
        <p:grpSpPr>
          <a:xfrm>
            <a:off x="387000" y="571443"/>
            <a:ext cx="8505000" cy="5850000"/>
            <a:chOff x="1416000" y="279000"/>
            <a:chExt cx="4005000" cy="5770645"/>
          </a:xfrm>
        </p:grpSpPr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71E9BFB6-E1FC-4C62-A0D7-D841553D83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16000" y="279000"/>
              <a:ext cx="4005000" cy="0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AB23A986-FFAF-44DD-ACF8-94E555E792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16000" y="6049645"/>
              <a:ext cx="4005000" cy="0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C7FA6CCF-3E27-419A-851D-3A57AF1BEF0C}"/>
                </a:ext>
              </a:extLst>
            </p:cNvPr>
            <p:cNvCxnSpPr>
              <a:cxnSpLocks/>
            </p:cNvCxnSpPr>
            <p:nvPr/>
          </p:nvCxnSpPr>
          <p:spPr>
            <a:xfrm>
              <a:off x="1416000" y="279000"/>
              <a:ext cx="0" cy="5770645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3A88CB1F-B538-4305-BA5E-995C043855D7}"/>
                </a:ext>
              </a:extLst>
            </p:cNvPr>
            <p:cNvCxnSpPr>
              <a:cxnSpLocks/>
            </p:cNvCxnSpPr>
            <p:nvPr/>
          </p:nvCxnSpPr>
          <p:spPr>
            <a:xfrm>
              <a:off x="5421000" y="1449000"/>
              <a:ext cx="0" cy="4600645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47E3E97-4ED4-419D-8E78-960CEA2A0DF5}"/>
              </a:ext>
            </a:extLst>
          </p:cNvPr>
          <p:cNvSpPr/>
          <p:nvPr/>
        </p:nvSpPr>
        <p:spPr>
          <a:xfrm>
            <a:off x="1350779" y="583507"/>
            <a:ext cx="6577442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u="sng" dirty="0">
                <a:latin typeface="Impact" panose="020B0806030902050204" pitchFamily="34" charset="0"/>
                <a:cs typeface="Times New Roman" panose="02020603050405020304" pitchFamily="18" charset="0"/>
              </a:rPr>
              <a:t>ОБСЛЕДОВАНИЕ ПЕРЕКРЫТИЯ ЗДАНИЯ </a:t>
            </a:r>
          </a:p>
          <a:p>
            <a:pPr algn="ctr"/>
            <a:r>
              <a:rPr lang="ru-RU" sz="3200" u="sng" dirty="0">
                <a:latin typeface="Impact" panose="020B0806030902050204" pitchFamily="34" charset="0"/>
                <a:cs typeface="Times New Roman" panose="02020603050405020304" pitchFamily="18" charset="0"/>
              </a:rPr>
              <a:t>НА ОТМЕТКЕ +375,10  </a:t>
            </a:r>
            <a:endParaRPr lang="ru-RU" sz="3200" u="sng" dirty="0">
              <a:latin typeface="Impact" panose="020B0806030902050204" pitchFamily="34" charset="0"/>
            </a:endParaRP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F484E1B6-A114-4496-B35E-2959F4AE9A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559" y="3845058"/>
            <a:ext cx="8093882" cy="1018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Impact" panose="020B0806030902050204" pitchFamily="34" charset="0"/>
                <a:ea typeface="Times New Roman" panose="02020603050405020304" pitchFamily="18" charset="0"/>
              </a:rPr>
              <a:t>Фото №3-4 – На фото 3 видно разрушение защитного слоя бетона с оголением арматурных стержней</a:t>
            </a: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Times New Roman" panose="02020603050405020304" pitchFamily="18" charset="0"/>
              </a:rPr>
              <a:t>на железобетонной балке перекрытия</a:t>
            </a:r>
            <a:r>
              <a:rPr kumimoji="0" lang="ru-RU" altLang="ru-RU" sz="1400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Impact" panose="020B0806030902050204" pitchFamily="34" charset="0"/>
                <a:ea typeface="Times New Roman" panose="02020603050405020304" pitchFamily="18" charset="0"/>
              </a:rPr>
              <a:t> . На фото 4 представлено разрушение защитного слоя бетона</a:t>
            </a: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Impact" panose="020B0806030902050204" pitchFamily="34" charset="0"/>
                <a:ea typeface="Times New Roman" panose="02020603050405020304" pitchFamily="18" charset="0"/>
              </a:rPr>
              <a:t> с оголением арматурных стержней на железобетонной плите перекрытия.</a:t>
            </a:r>
            <a:endParaRPr kumimoji="0" lang="ru-RU" altLang="ru-RU" sz="2000" i="0" u="none" strike="noStrike" cap="none" normalizeH="0" baseline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latin typeface="Impact" panose="020B0806030902050204" pitchFamily="34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0B882F12-EC51-494E-A707-4E6638EF4AC8}"/>
              </a:ext>
            </a:extLst>
          </p:cNvPr>
          <p:cNvSpPr/>
          <p:nvPr/>
        </p:nvSpPr>
        <p:spPr>
          <a:xfrm>
            <a:off x="1402702" y="5068464"/>
            <a:ext cx="6338594" cy="1018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>
              <a:lnSpc>
                <a:spcPct val="150000"/>
              </a:lnSpc>
              <a:spcAft>
                <a:spcPts val="0"/>
              </a:spcAft>
            </a:pPr>
            <a:r>
              <a:rPr lang="ru-RU" sz="1400" spc="-20" dirty="0">
                <a:latin typeface="Impact" panose="020B0806030902050204" pitchFamily="34" charset="0"/>
                <a:ea typeface="Times New Roman" panose="02020603050405020304" pitchFamily="18" charset="0"/>
              </a:rPr>
              <a:t>Категория технического состояния балок и плит перекрытия на момент обследования оценивается как работоспособная конструкция, но требуются ремонтно-восстановительные мероприятия.</a:t>
            </a:r>
            <a:endParaRPr lang="ru-RU" sz="1200" dirty="0">
              <a:effectLst/>
              <a:latin typeface="Impact" panose="020B080603090205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8EC2255C-A2B5-4DF1-8C21-6C9F305BFF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034" y="1741881"/>
            <a:ext cx="2970000" cy="198000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EBC37D85-4A97-45C6-A289-7DCF11C50EC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9967" y="1741880"/>
            <a:ext cx="2970000" cy="19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2171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C688E864-DC40-4C55-A09E-B6506BB156E1}"/>
              </a:ext>
            </a:extLst>
          </p:cNvPr>
          <p:cNvSpPr/>
          <p:nvPr/>
        </p:nvSpPr>
        <p:spPr>
          <a:xfrm>
            <a:off x="5269827" y="1803801"/>
            <a:ext cx="2804789" cy="21305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4032A2A-F7C7-42FD-A9FC-4FF1499622B8}"/>
              </a:ext>
            </a:extLst>
          </p:cNvPr>
          <p:cNvSpPr/>
          <p:nvPr/>
        </p:nvSpPr>
        <p:spPr>
          <a:xfrm>
            <a:off x="1204385" y="1796097"/>
            <a:ext cx="2804789" cy="21305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BFD7E8E4-7976-44DD-B587-3F086A26B035}"/>
              </a:ext>
            </a:extLst>
          </p:cNvPr>
          <p:cNvGrpSpPr/>
          <p:nvPr/>
        </p:nvGrpSpPr>
        <p:grpSpPr>
          <a:xfrm>
            <a:off x="387000" y="571443"/>
            <a:ext cx="8505000" cy="5850000"/>
            <a:chOff x="1416000" y="279000"/>
            <a:chExt cx="4005000" cy="5770645"/>
          </a:xfrm>
        </p:grpSpPr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71E9BFB6-E1FC-4C62-A0D7-D841553D83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16000" y="279000"/>
              <a:ext cx="4005000" cy="0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AB23A986-FFAF-44DD-ACF8-94E555E792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16000" y="6049645"/>
              <a:ext cx="4005000" cy="0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C7FA6CCF-3E27-419A-851D-3A57AF1BEF0C}"/>
                </a:ext>
              </a:extLst>
            </p:cNvPr>
            <p:cNvCxnSpPr>
              <a:cxnSpLocks/>
            </p:cNvCxnSpPr>
            <p:nvPr/>
          </p:nvCxnSpPr>
          <p:spPr>
            <a:xfrm>
              <a:off x="1416000" y="279000"/>
              <a:ext cx="0" cy="5770645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3A88CB1F-B538-4305-BA5E-995C043855D7}"/>
                </a:ext>
              </a:extLst>
            </p:cNvPr>
            <p:cNvCxnSpPr>
              <a:cxnSpLocks/>
            </p:cNvCxnSpPr>
            <p:nvPr/>
          </p:nvCxnSpPr>
          <p:spPr>
            <a:xfrm>
              <a:off x="5421000" y="1449000"/>
              <a:ext cx="0" cy="4600645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955E450-F785-4776-915C-60F1E3EE18EC}"/>
              </a:ext>
            </a:extLst>
          </p:cNvPr>
          <p:cNvSpPr/>
          <p:nvPr/>
        </p:nvSpPr>
        <p:spPr>
          <a:xfrm>
            <a:off x="1283279" y="571443"/>
            <a:ext cx="6577442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u="sng" dirty="0">
                <a:latin typeface="Impact" panose="020B0806030902050204" pitchFamily="34" charset="0"/>
                <a:cs typeface="Times New Roman" panose="02020603050405020304" pitchFamily="18" charset="0"/>
              </a:rPr>
              <a:t>ОБСЛЕДОВАНИЕ ПЕРЕКРЫТИЯ ЗДАНИЯ </a:t>
            </a:r>
          </a:p>
          <a:p>
            <a:pPr algn="ctr"/>
            <a:r>
              <a:rPr lang="ru-RU" sz="3200" u="sng" dirty="0">
                <a:latin typeface="Impact" panose="020B0806030902050204" pitchFamily="34" charset="0"/>
                <a:cs typeface="Times New Roman" panose="02020603050405020304" pitchFamily="18" charset="0"/>
              </a:rPr>
              <a:t>НА ОТМЕТКЕ +367,5  </a:t>
            </a:r>
            <a:endParaRPr lang="ru-RU" sz="3200" u="sng" dirty="0">
              <a:latin typeface="Impact" panose="020B0806030902050204" pitchFamily="34" charset="0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370954E6-3527-4711-B667-B95F93F246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485" y="3925974"/>
            <a:ext cx="8504991" cy="1018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Impact" panose="020B0806030902050204" pitchFamily="34" charset="0"/>
                <a:ea typeface="Times New Roman" panose="02020603050405020304" pitchFamily="18" charset="0"/>
              </a:rPr>
              <a:t>Фото №5-6 – На фото 5 видно разрушение защитного слоя бетона с оголением арматурных стержней</a:t>
            </a:r>
          </a:p>
          <a:p>
            <a:pPr marL="0" marR="0" lvl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Times New Roman" panose="02020603050405020304" pitchFamily="18" charset="0"/>
              </a:rPr>
              <a:t>на железобетонной балке перекрытия</a:t>
            </a:r>
            <a:r>
              <a:rPr kumimoji="0" lang="ru-RU" altLang="ru-RU" sz="1400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Impact" panose="020B0806030902050204" pitchFamily="34" charset="0"/>
                <a:ea typeface="Times New Roman" panose="02020603050405020304" pitchFamily="18" charset="0"/>
              </a:rPr>
              <a:t> . На фото 6 на балке перекрытия видно глубокие трещины </a:t>
            </a:r>
          </a:p>
          <a:p>
            <a:pPr marL="0" marR="0" lvl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Impact" panose="020B0806030902050204" pitchFamily="34" charset="0"/>
                <a:ea typeface="Times New Roman" panose="02020603050405020304" pitchFamily="18" charset="0"/>
              </a:rPr>
              <a:t>шириной раскрытия более 3 мм.</a:t>
            </a:r>
            <a:endParaRPr kumimoji="0" lang="ru-RU" altLang="ru-RU" sz="2000" i="0" u="none" strike="noStrike" cap="none" normalizeH="0" baseline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latin typeface="Impact" panose="020B080603090205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212525F-4FB5-4672-B9C3-0B36F7D87331}"/>
              </a:ext>
            </a:extLst>
          </p:cNvPr>
          <p:cNvSpPr/>
          <p:nvPr/>
        </p:nvSpPr>
        <p:spPr>
          <a:xfrm>
            <a:off x="1291145" y="4982163"/>
            <a:ext cx="6553673" cy="13414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>
              <a:lnSpc>
                <a:spcPct val="150000"/>
              </a:lnSpc>
              <a:spcAft>
                <a:spcPts val="0"/>
              </a:spcAft>
            </a:pPr>
            <a:r>
              <a:rPr lang="ru-RU" sz="1400" spc="-20" dirty="0">
                <a:latin typeface="Impact" panose="020B0806030902050204" pitchFamily="34" charset="0"/>
                <a:ea typeface="Times New Roman" panose="02020603050405020304" pitchFamily="18" charset="0"/>
              </a:rPr>
              <a:t>Категория технического состояния балок перекрытия в целом на момент обследования оценивается как работоспособная конструкция, за исключением балки представленной на фото 6, состояние балки на фото 6 относится как ограниченно-работоспособная конструкция.</a:t>
            </a:r>
            <a:endParaRPr lang="ru-RU" sz="1200" dirty="0">
              <a:effectLst/>
              <a:latin typeface="Impact" panose="020B080603090205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86D30B9-897D-46FE-841F-AA5495A68A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279" y="1879074"/>
            <a:ext cx="2647003" cy="19800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32282EF0-30A9-4F86-91B6-8F8504E16B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4202" y="1879074"/>
            <a:ext cx="2647003" cy="19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7262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D40BE7F-BAE6-47CB-89C6-3202E04594F8}"/>
              </a:ext>
            </a:extLst>
          </p:cNvPr>
          <p:cNvSpPr/>
          <p:nvPr/>
        </p:nvSpPr>
        <p:spPr>
          <a:xfrm>
            <a:off x="5520030" y="1966443"/>
            <a:ext cx="3126724" cy="306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BFD7E8E4-7976-44DD-B587-3F086A26B035}"/>
              </a:ext>
            </a:extLst>
          </p:cNvPr>
          <p:cNvGrpSpPr/>
          <p:nvPr/>
        </p:nvGrpSpPr>
        <p:grpSpPr>
          <a:xfrm>
            <a:off x="387000" y="571443"/>
            <a:ext cx="8505000" cy="5850000"/>
            <a:chOff x="1416000" y="279000"/>
            <a:chExt cx="4005000" cy="5770645"/>
          </a:xfrm>
        </p:grpSpPr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71E9BFB6-E1FC-4C62-A0D7-D841553D83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16000" y="279000"/>
              <a:ext cx="4005000" cy="0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AB23A986-FFAF-44DD-ACF8-94E555E792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16000" y="6049645"/>
              <a:ext cx="4005000" cy="0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C7FA6CCF-3E27-419A-851D-3A57AF1BEF0C}"/>
                </a:ext>
              </a:extLst>
            </p:cNvPr>
            <p:cNvCxnSpPr>
              <a:cxnSpLocks/>
            </p:cNvCxnSpPr>
            <p:nvPr/>
          </p:nvCxnSpPr>
          <p:spPr>
            <a:xfrm>
              <a:off x="1416000" y="279000"/>
              <a:ext cx="0" cy="5770645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3A88CB1F-B538-4305-BA5E-995C043855D7}"/>
                </a:ext>
              </a:extLst>
            </p:cNvPr>
            <p:cNvCxnSpPr>
              <a:cxnSpLocks/>
            </p:cNvCxnSpPr>
            <p:nvPr/>
          </p:nvCxnSpPr>
          <p:spPr>
            <a:xfrm>
              <a:off x="5421000" y="1449000"/>
              <a:ext cx="0" cy="4600645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0D86D1D-8CA9-4F24-82DB-DC27CDB374F5}"/>
              </a:ext>
            </a:extLst>
          </p:cNvPr>
          <p:cNvSpPr/>
          <p:nvPr/>
        </p:nvSpPr>
        <p:spPr>
          <a:xfrm>
            <a:off x="386999" y="515104"/>
            <a:ext cx="875700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u="sng" dirty="0">
                <a:latin typeface="Impact" panose="020B0806030902050204" pitchFamily="34" charset="0"/>
                <a:cs typeface="Times New Roman" panose="02020603050405020304" pitchFamily="18" charset="0"/>
              </a:rPr>
              <a:t>РЕКОМЕНДАЦИИ ПО ВОССТАНОВЛЕНИЮ КРОВЛИ ЗДАНИЯ</a:t>
            </a:r>
            <a:endParaRPr lang="ru-RU" sz="3200" u="sng" dirty="0">
              <a:latin typeface="Impact" panose="020B0806030902050204" pitchFamily="34" charset="0"/>
            </a:endParaRPr>
          </a:p>
        </p:txBody>
      </p:sp>
      <p:pic>
        <p:nvPicPr>
          <p:cNvPr id="16" name="Рисунок 15" descr="C:\Users\Роман\Downloads\565_original.jpg">
            <a:extLst>
              <a:ext uri="{FF2B5EF4-FFF2-40B4-BE49-F238E27FC236}">
                <a16:creationId xmlns:a16="http://schemas.microsoft.com/office/drawing/2014/main" id="{506F001E-DB70-49E7-9842-420E031E7AF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530" y="2056580"/>
            <a:ext cx="2879725" cy="2879725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9724DC65-F5FC-4CD5-ADC5-7E7BFA2FEBED}"/>
              </a:ext>
            </a:extLst>
          </p:cNvPr>
          <p:cNvSpPr/>
          <p:nvPr/>
        </p:nvSpPr>
        <p:spPr>
          <a:xfrm>
            <a:off x="33556" y="1856218"/>
            <a:ext cx="5506716" cy="3280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В процессе согласования рекомендаций были предложены традиционные технологии ремонта и более современные. </a:t>
            </a:r>
          </a:p>
          <a:p>
            <a:pPr marL="57150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К традиционным относится капитальный ремонт с очисткой старого покрытия, восстановлением стяжки и прокладки нового кровельного материала. </a:t>
            </a:r>
          </a:p>
          <a:p>
            <a:pPr marL="57150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Более современным методом было предложено жидкое напыление. Этот метод заключается в напылении специального состава, в который входит вода, полимерная мастика или же раствор хлористого кальция и полимерно-битумной эмульсии. 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84A62B12-7E5B-4A35-9A7E-904F3295C2FA}"/>
              </a:ext>
            </a:extLst>
          </p:cNvPr>
          <p:cNvSpPr/>
          <p:nvPr/>
        </p:nvSpPr>
        <p:spPr>
          <a:xfrm>
            <a:off x="4797392" y="5105289"/>
            <a:ext cx="4572000" cy="69512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Calibri" panose="020F0502020204030204" pitchFamily="34" charset="0"/>
              </a:rPr>
              <a:t>Ремонт кровли </a:t>
            </a:r>
          </a:p>
          <a:p>
            <a:pPr algn="ctr">
              <a:lnSpc>
                <a:spcPct val="150000"/>
              </a:lnSpc>
            </a:pP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Calibri" panose="020F0502020204030204" pitchFamily="34" charset="0"/>
              </a:rPr>
              <a:t>методом жидкое напыление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6460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C35141D-EF05-403A-BE18-7B025389B6A1}"/>
              </a:ext>
            </a:extLst>
          </p:cNvPr>
          <p:cNvSpPr/>
          <p:nvPr/>
        </p:nvSpPr>
        <p:spPr>
          <a:xfrm>
            <a:off x="4932003" y="2259000"/>
            <a:ext cx="3682822" cy="1755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BFD7E8E4-7976-44DD-B587-3F086A26B035}"/>
              </a:ext>
            </a:extLst>
          </p:cNvPr>
          <p:cNvGrpSpPr/>
          <p:nvPr/>
        </p:nvGrpSpPr>
        <p:grpSpPr>
          <a:xfrm>
            <a:off x="387000" y="571443"/>
            <a:ext cx="8505000" cy="5850000"/>
            <a:chOff x="1416000" y="279000"/>
            <a:chExt cx="4005000" cy="5770645"/>
          </a:xfrm>
        </p:grpSpPr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71E9BFB6-E1FC-4C62-A0D7-D841553D83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16000" y="279000"/>
              <a:ext cx="4005000" cy="0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AB23A986-FFAF-44DD-ACF8-94E555E792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16000" y="6049645"/>
              <a:ext cx="4005000" cy="0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C7FA6CCF-3E27-419A-851D-3A57AF1BEF0C}"/>
                </a:ext>
              </a:extLst>
            </p:cNvPr>
            <p:cNvCxnSpPr>
              <a:cxnSpLocks/>
            </p:cNvCxnSpPr>
            <p:nvPr/>
          </p:nvCxnSpPr>
          <p:spPr>
            <a:xfrm>
              <a:off x="1416000" y="279000"/>
              <a:ext cx="0" cy="5770645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3A88CB1F-B538-4305-BA5E-995C043855D7}"/>
                </a:ext>
              </a:extLst>
            </p:cNvPr>
            <p:cNvCxnSpPr>
              <a:cxnSpLocks/>
            </p:cNvCxnSpPr>
            <p:nvPr/>
          </p:nvCxnSpPr>
          <p:spPr>
            <a:xfrm>
              <a:off x="5421000" y="1449000"/>
              <a:ext cx="0" cy="4600645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A6EE6C7-978D-419A-B815-D2A193C96319}"/>
              </a:ext>
            </a:extLst>
          </p:cNvPr>
          <p:cNvSpPr/>
          <p:nvPr/>
        </p:nvSpPr>
        <p:spPr>
          <a:xfrm>
            <a:off x="1409006" y="571443"/>
            <a:ext cx="7205819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u="sng" dirty="0">
                <a:latin typeface="Impact" panose="020B0806030902050204" pitchFamily="34" charset="0"/>
                <a:cs typeface="Times New Roman" panose="02020603050405020304" pitchFamily="18" charset="0"/>
              </a:rPr>
              <a:t>РЕКОМЕНДАЦИИ ПО ВОССТАНОВЛЕНИЮ </a:t>
            </a:r>
          </a:p>
          <a:p>
            <a:pPr algn="ctr"/>
            <a:r>
              <a:rPr lang="ru-RU" sz="3200" u="sng" dirty="0">
                <a:latin typeface="Impact" panose="020B0806030902050204" pitchFamily="34" charset="0"/>
                <a:cs typeface="Times New Roman" panose="02020603050405020304" pitchFamily="18" charset="0"/>
              </a:rPr>
              <a:t>ЖЕЛЕЗОБЕТОННЫХ КОНСТРУКЦИЙ ЗДАНИЯ</a:t>
            </a:r>
            <a:endParaRPr lang="ru-RU" sz="3200" u="sng" dirty="0">
              <a:latin typeface="Impact" panose="020B080603090205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76BD663-FD9C-46ED-8972-E1C477F65A87}"/>
              </a:ext>
            </a:extLst>
          </p:cNvPr>
          <p:cNvSpPr/>
          <p:nvPr/>
        </p:nvSpPr>
        <p:spPr>
          <a:xfrm>
            <a:off x="63933" y="1648661"/>
            <a:ext cx="4444129" cy="45731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Заказчику были предложены традиционные и комбинированные методы восстановления и усиления железобетонных конструкций. </a:t>
            </a:r>
          </a:p>
          <a:p>
            <a:pPr marL="57150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Комбинированный метод усиления железобетонных конструкций представляет из себя торкретирование с применением наполнителя в виде композитного материала. Данный состав представляет из себя укрепленные углеродными или арамидными нитями, еще данную структуру именуют многокомпонентными материалами с фиброй. Данные составы являются легкими и поэтому их применение не утяжелить конструкции, а только упрочнит.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05FDF78-CD94-4EC1-AF90-C95743D409D9}"/>
              </a:ext>
            </a:extLst>
          </p:cNvPr>
          <p:cNvSpPr/>
          <p:nvPr/>
        </p:nvSpPr>
        <p:spPr>
          <a:xfrm>
            <a:off x="4508062" y="4248341"/>
            <a:ext cx="4572000" cy="10182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Calibri" panose="020F0502020204030204" pitchFamily="34" charset="0"/>
              </a:rPr>
              <a:t>Рисунок 2. Восстановление железобетонных</a:t>
            </a:r>
          </a:p>
          <a:p>
            <a:pPr algn="ctr">
              <a:lnSpc>
                <a:spcPct val="150000"/>
              </a:lnSpc>
            </a:pP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конструкций с использованием композитных материалов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29A7A7B-FAE6-4A49-AB0A-80E72239238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263" y="2307825"/>
            <a:ext cx="3564302" cy="16573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731150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>
            <a:extLst>
              <a:ext uri="{FF2B5EF4-FFF2-40B4-BE49-F238E27FC236}">
                <a16:creationId xmlns:a16="http://schemas.microsoft.com/office/drawing/2014/main" id="{54657255-86E2-4A51-B90E-5B7F89B7CD4D}"/>
              </a:ext>
            </a:extLst>
          </p:cNvPr>
          <p:cNvSpPr/>
          <p:nvPr/>
        </p:nvSpPr>
        <p:spPr>
          <a:xfrm>
            <a:off x="3272351" y="847718"/>
            <a:ext cx="2599297" cy="2581282"/>
          </a:xfrm>
          <a:prstGeom prst="ellipse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 prstMaterial="clear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BAECB47-D1FA-4464-838B-540622A5F525}"/>
              </a:ext>
            </a:extLst>
          </p:cNvPr>
          <p:cNvSpPr/>
          <p:nvPr/>
        </p:nvSpPr>
        <p:spPr>
          <a:xfrm>
            <a:off x="0" y="4034621"/>
            <a:ext cx="9144000" cy="1464744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7F5D3A-7A06-404D-B6D0-B7EA088DE0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686500"/>
            <a:ext cx="9144000" cy="2387600"/>
          </a:xfrm>
        </p:spPr>
        <p:txBody>
          <a:bodyPr>
            <a:no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Impact" panose="020B0806030902050204" pitchFamily="34" charset="0"/>
              </a:rPr>
              <a:t>Спасибо за внимание!</a:t>
            </a:r>
            <a:endParaRPr lang="ru-RU" sz="3600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9EE28481-3F05-4D67-805E-F28B6E6D4DB0}"/>
              </a:ext>
            </a:extLst>
          </p:cNvPr>
          <p:cNvCxnSpPr>
            <a:cxnSpLocks/>
          </p:cNvCxnSpPr>
          <p:nvPr/>
        </p:nvCxnSpPr>
        <p:spPr>
          <a:xfrm flipH="1">
            <a:off x="0" y="4020307"/>
            <a:ext cx="9144000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72827F8E-4C64-427F-BB93-5BAA7D7E4EED}"/>
              </a:ext>
            </a:extLst>
          </p:cNvPr>
          <p:cNvCxnSpPr>
            <a:cxnSpLocks/>
          </p:cNvCxnSpPr>
          <p:nvPr/>
        </p:nvCxnSpPr>
        <p:spPr>
          <a:xfrm flipH="1">
            <a:off x="0" y="5499365"/>
            <a:ext cx="7497000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C06ECE8-1DF1-4728-AEB5-D49D1005F1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8752" y="932318"/>
            <a:ext cx="2566496" cy="2421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142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9018</TotalTime>
  <Words>1161</Words>
  <Application>Microsoft Office PowerPoint</Application>
  <PresentationFormat>Экран (4:3)</PresentationFormat>
  <Paragraphs>151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Impact</vt:lpstr>
      <vt:lpstr>Wingdings</vt:lpstr>
      <vt:lpstr>Тема Office</vt:lpstr>
      <vt:lpstr>Презентация PowerPoint</vt:lpstr>
      <vt:lpstr>Актуальность работы: </vt:lpstr>
      <vt:lpstr>Цели и задачи: </vt:lpstr>
      <vt:lpstr>Обзор традиционных методов усиления и восстановления конструкций: </vt:lpstr>
      <vt:lpstr>Достоинства и недостатки традиционных методов усиления и восстановления: </vt:lpstr>
      <vt:lpstr>Обзор современных методов усиления и восстановления конструкций: </vt:lpstr>
      <vt:lpstr>Достоинства и недостатки современных методов усиления и восстановления: </vt:lpstr>
      <vt:lpstr>Экспериментальная оценка эффективности усиления железобетонных конструкций элементами внешнего армирования из углеволокна: </vt:lpstr>
      <vt:lpstr>Экспериментальная оценка эффективности усиления железобетонных конструкций элементами внешнего армирования из углеволокна: </vt:lpstr>
      <vt:lpstr>Исходные данные и характеристики объекта: </vt:lpstr>
      <vt:lpstr>Исходные данные и характеристики объекта: </vt:lpstr>
      <vt:lpstr>Природно-климатические условия площадки строительства: </vt:lpstr>
      <vt:lpstr>Результаты измерения прочности конструкций электронным измерителем  прочности бетона ИПС-МГ4 по ГОСТ 22690-2015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Презентация-Кодинцев Р.В</dc:title>
  <dc:creator>Кодинцев Р.В</dc:creator>
  <cp:lastModifiedBy>Роман</cp:lastModifiedBy>
  <cp:revision>79</cp:revision>
  <dcterms:created xsi:type="dcterms:W3CDTF">2020-04-24T17:08:42Z</dcterms:created>
  <dcterms:modified xsi:type="dcterms:W3CDTF">2021-05-24T01:16:59Z</dcterms:modified>
</cp:coreProperties>
</file>